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30"/>
  </p:notesMasterIdLst>
  <p:sldIdLst>
    <p:sldId id="261" r:id="rId5"/>
    <p:sldId id="263" r:id="rId6"/>
    <p:sldId id="283" r:id="rId7"/>
    <p:sldId id="258" r:id="rId8"/>
    <p:sldId id="304" r:id="rId9"/>
    <p:sldId id="306" r:id="rId10"/>
    <p:sldId id="295" r:id="rId11"/>
    <p:sldId id="286" r:id="rId12"/>
    <p:sldId id="288" r:id="rId13"/>
    <p:sldId id="305" r:id="rId14"/>
    <p:sldId id="308" r:id="rId15"/>
    <p:sldId id="307" r:id="rId16"/>
    <p:sldId id="309" r:id="rId17"/>
    <p:sldId id="292" r:id="rId18"/>
    <p:sldId id="300" r:id="rId19"/>
    <p:sldId id="294" r:id="rId20"/>
    <p:sldId id="301" r:id="rId21"/>
    <p:sldId id="296" r:id="rId22"/>
    <p:sldId id="293" r:id="rId23"/>
    <p:sldId id="302" r:id="rId24"/>
    <p:sldId id="298" r:id="rId25"/>
    <p:sldId id="278" r:id="rId26"/>
    <p:sldId id="299" r:id="rId27"/>
    <p:sldId id="289" r:id="rId28"/>
    <p:sldId id="267" r:id="rId29"/>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extLst>
    <p:ext uri="{521415D9-36F7-43E2-AB2F-B90AF26B5E84}">
      <p14:sectionLst xmlns:p14="http://schemas.microsoft.com/office/powerpoint/2010/main">
        <p14:section name="Default Section" id="{26B66856-7D10-43D8-9EDC-D3E3CCF61891}">
          <p14:sldIdLst>
            <p14:sldId id="261"/>
            <p14:sldId id="263"/>
            <p14:sldId id="283"/>
            <p14:sldId id="258"/>
            <p14:sldId id="304"/>
            <p14:sldId id="306"/>
            <p14:sldId id="295"/>
            <p14:sldId id="286"/>
            <p14:sldId id="288"/>
            <p14:sldId id="305"/>
            <p14:sldId id="308"/>
            <p14:sldId id="307"/>
            <p14:sldId id="309"/>
            <p14:sldId id="292"/>
            <p14:sldId id="300"/>
            <p14:sldId id="294"/>
            <p14:sldId id="301"/>
            <p14:sldId id="296"/>
            <p14:sldId id="293"/>
            <p14:sldId id="302"/>
            <p14:sldId id="298"/>
            <p14:sldId id="278"/>
            <p14:sldId id="299"/>
            <p14:sldId id="289"/>
            <p14:sldId id="267"/>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3977" autoAdjust="0"/>
  </p:normalViewPr>
  <p:slideViewPr>
    <p:cSldViewPr>
      <p:cViewPr varScale="1">
        <p:scale>
          <a:sx n="88" d="100"/>
          <a:sy n="88" d="100"/>
        </p:scale>
        <p:origin x="660" y="6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diagrams/_rels/data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_rels/drawing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image" Target="../media/image5.jp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F11658-0E47-4000-824F-7BA447885C62}" type="doc">
      <dgm:prSet loTypeId="urn:microsoft.com/office/officeart/2005/8/layout/process4" loCatId="list" qsTypeId="urn:microsoft.com/office/officeart/2005/8/quickstyle/simple1" qsCatId="simple" csTypeId="urn:microsoft.com/office/officeart/2005/8/colors/colorful1" csCatId="colorful" phldr="1"/>
      <dgm:spPr/>
      <dgm:t>
        <a:bodyPr/>
        <a:lstStyle/>
        <a:p>
          <a:endParaRPr lang="en-GB"/>
        </a:p>
      </dgm:t>
    </dgm:pt>
    <dgm:pt modelId="{CCAF0892-2412-4628-851A-2900F40415AF}">
      <dgm:prSet phldrT="[Text]" custT="1"/>
      <dgm:spPr/>
      <dgm:t>
        <a:bodyPr/>
        <a:lstStyle/>
        <a:p>
          <a:r>
            <a:rPr lang="en-GB" sz="1600" b="1" dirty="0"/>
            <a:t>People with symptoms = possible case</a:t>
          </a:r>
        </a:p>
      </dgm:t>
    </dgm:pt>
    <dgm:pt modelId="{219E304A-0CC5-497E-B611-B4A07C690AD4}" type="parTrans" cxnId="{2A4B13C6-AE55-4010-86D7-8E166B178C2F}">
      <dgm:prSet/>
      <dgm:spPr/>
      <dgm:t>
        <a:bodyPr/>
        <a:lstStyle/>
        <a:p>
          <a:endParaRPr lang="en-GB"/>
        </a:p>
      </dgm:t>
    </dgm:pt>
    <dgm:pt modelId="{CB35D3C2-1F0F-475D-A671-2580EFAB2F4F}" type="sibTrans" cxnId="{2A4B13C6-AE55-4010-86D7-8E166B178C2F}">
      <dgm:prSet/>
      <dgm:spPr/>
      <dgm:t>
        <a:bodyPr/>
        <a:lstStyle/>
        <a:p>
          <a:endParaRPr lang="en-GB"/>
        </a:p>
      </dgm:t>
    </dgm:pt>
    <dgm:pt modelId="{F8086112-2B74-471D-B802-E7E2E2E703FA}">
      <dgm:prSet phldrT="[Text]"/>
      <dgm:spPr>
        <a:solidFill>
          <a:schemeClr val="accent5">
            <a:lumMod val="20000"/>
            <a:lumOff val="80000"/>
            <a:alpha val="90000"/>
          </a:schemeClr>
        </a:solidFill>
      </dgm:spPr>
      <dgm:t>
        <a:bodyPr/>
        <a:lstStyle/>
        <a:p>
          <a:r>
            <a:rPr lang="en-GB" dirty="0"/>
            <a:t>Isolate- do not come to setting!</a:t>
          </a:r>
        </a:p>
      </dgm:t>
    </dgm:pt>
    <dgm:pt modelId="{A39B8FBF-3AD1-490B-9646-089FCB721403}" type="parTrans" cxnId="{B456A2BF-7159-427D-B798-CF316B11A5AB}">
      <dgm:prSet/>
      <dgm:spPr/>
      <dgm:t>
        <a:bodyPr/>
        <a:lstStyle/>
        <a:p>
          <a:endParaRPr lang="en-GB"/>
        </a:p>
      </dgm:t>
    </dgm:pt>
    <dgm:pt modelId="{97EC7437-5A57-4CE1-A3DB-204B7E3AAACF}" type="sibTrans" cxnId="{B456A2BF-7159-427D-B798-CF316B11A5AB}">
      <dgm:prSet/>
      <dgm:spPr/>
      <dgm:t>
        <a:bodyPr/>
        <a:lstStyle/>
        <a:p>
          <a:endParaRPr lang="en-GB"/>
        </a:p>
      </dgm:t>
    </dgm:pt>
    <dgm:pt modelId="{F9B00BAB-9520-4ED4-A950-B96BCA89C1E5}">
      <dgm:prSet phldrT="[Text]"/>
      <dgm:spPr>
        <a:solidFill>
          <a:schemeClr val="tx2">
            <a:lumMod val="20000"/>
            <a:lumOff val="80000"/>
            <a:alpha val="90000"/>
          </a:schemeClr>
        </a:solidFill>
      </dgm:spPr>
      <dgm:t>
        <a:bodyPr/>
        <a:lstStyle/>
        <a:p>
          <a:r>
            <a:rPr lang="en-GB" dirty="0"/>
            <a:t>Get tested- NHS portal/ 119</a:t>
          </a:r>
        </a:p>
      </dgm:t>
    </dgm:pt>
    <dgm:pt modelId="{D8BAF3CD-3C61-4D9B-8475-C15F13BDE83C}" type="parTrans" cxnId="{5108FB3D-9B58-4518-A3D5-DA93BF9187FC}">
      <dgm:prSet/>
      <dgm:spPr/>
      <dgm:t>
        <a:bodyPr/>
        <a:lstStyle/>
        <a:p>
          <a:endParaRPr lang="en-GB"/>
        </a:p>
      </dgm:t>
    </dgm:pt>
    <dgm:pt modelId="{F4910B68-E559-4185-A90D-D328A053832F}" type="sibTrans" cxnId="{5108FB3D-9B58-4518-A3D5-DA93BF9187FC}">
      <dgm:prSet/>
      <dgm:spPr/>
      <dgm:t>
        <a:bodyPr/>
        <a:lstStyle/>
        <a:p>
          <a:endParaRPr lang="en-GB"/>
        </a:p>
      </dgm:t>
    </dgm:pt>
    <dgm:pt modelId="{3E7605EC-8A15-4D07-AF97-09DBFFF336F0}">
      <dgm:prSet phldrT="[Text]" custT="1"/>
      <dgm:spPr>
        <a:solidFill>
          <a:schemeClr val="accent3">
            <a:lumMod val="60000"/>
            <a:lumOff val="40000"/>
          </a:schemeClr>
        </a:solidFill>
      </dgm:spPr>
      <dgm:t>
        <a:bodyPr/>
        <a:lstStyle/>
        <a:p>
          <a:r>
            <a:rPr lang="en-GB" sz="1600" b="1" dirty="0">
              <a:solidFill>
                <a:schemeClr val="tx1"/>
              </a:solidFill>
            </a:rPr>
            <a:t>People with a positive test = confirmed case</a:t>
          </a:r>
        </a:p>
      </dgm:t>
    </dgm:pt>
    <dgm:pt modelId="{63592FCD-96A3-404E-B1FD-9BA24233260B}" type="parTrans" cxnId="{9CA87F3A-B99E-4461-82DA-9F32D6066795}">
      <dgm:prSet/>
      <dgm:spPr/>
      <dgm:t>
        <a:bodyPr/>
        <a:lstStyle/>
        <a:p>
          <a:endParaRPr lang="en-GB"/>
        </a:p>
      </dgm:t>
    </dgm:pt>
    <dgm:pt modelId="{5B8F6D80-71AA-43E0-93FD-1F3752CC7195}" type="sibTrans" cxnId="{9CA87F3A-B99E-4461-82DA-9F32D6066795}">
      <dgm:prSet/>
      <dgm:spPr/>
      <dgm:t>
        <a:bodyPr/>
        <a:lstStyle/>
        <a:p>
          <a:endParaRPr lang="en-GB"/>
        </a:p>
      </dgm:t>
    </dgm:pt>
    <dgm:pt modelId="{FB794CD7-7F3E-4ECD-BF37-C8B0C625E8F6}">
      <dgm:prSet phldrT="[Text]"/>
      <dgm:spPr>
        <a:solidFill>
          <a:schemeClr val="accent3">
            <a:lumMod val="20000"/>
            <a:lumOff val="80000"/>
            <a:alpha val="90000"/>
          </a:schemeClr>
        </a:solidFill>
      </dgm:spPr>
      <dgm:t>
        <a:bodyPr/>
        <a:lstStyle/>
        <a:p>
          <a:r>
            <a:rPr lang="en-GB" dirty="0"/>
            <a:t>Isolate the case</a:t>
          </a:r>
        </a:p>
      </dgm:t>
    </dgm:pt>
    <dgm:pt modelId="{1960B4E5-1F70-4A3E-964E-68BF1261183E}" type="parTrans" cxnId="{BF8F7223-D230-499C-BE2F-16DBA2AC3929}">
      <dgm:prSet/>
      <dgm:spPr/>
      <dgm:t>
        <a:bodyPr/>
        <a:lstStyle/>
        <a:p>
          <a:endParaRPr lang="en-GB"/>
        </a:p>
      </dgm:t>
    </dgm:pt>
    <dgm:pt modelId="{4BA924DA-1061-4FD3-B003-6221CB45ECE2}" type="sibTrans" cxnId="{BF8F7223-D230-499C-BE2F-16DBA2AC3929}">
      <dgm:prSet/>
      <dgm:spPr/>
      <dgm:t>
        <a:bodyPr/>
        <a:lstStyle/>
        <a:p>
          <a:endParaRPr lang="en-GB"/>
        </a:p>
      </dgm:t>
    </dgm:pt>
    <dgm:pt modelId="{F33054C3-3FD5-44A9-B43C-C0809CD516DD}">
      <dgm:prSet phldrT="[Text]"/>
      <dgm:spPr>
        <a:solidFill>
          <a:schemeClr val="accent2">
            <a:lumMod val="20000"/>
            <a:lumOff val="80000"/>
            <a:alpha val="90000"/>
          </a:schemeClr>
        </a:solidFill>
      </dgm:spPr>
      <dgm:t>
        <a:bodyPr/>
        <a:lstStyle/>
        <a:p>
          <a:r>
            <a:rPr lang="en-GB" dirty="0"/>
            <a:t>Contacts isolate for 14 days</a:t>
          </a:r>
        </a:p>
      </dgm:t>
    </dgm:pt>
    <dgm:pt modelId="{7ACE4763-0F89-4179-94D5-F205413DB9A6}" type="parTrans" cxnId="{EF0F88AD-05ED-400C-8851-98EDC624C28F}">
      <dgm:prSet/>
      <dgm:spPr/>
      <dgm:t>
        <a:bodyPr/>
        <a:lstStyle/>
        <a:p>
          <a:endParaRPr lang="en-GB"/>
        </a:p>
      </dgm:t>
    </dgm:pt>
    <dgm:pt modelId="{5AF32625-33A7-40AB-A5D0-E173E3BBA630}" type="sibTrans" cxnId="{EF0F88AD-05ED-400C-8851-98EDC624C28F}">
      <dgm:prSet/>
      <dgm:spPr/>
      <dgm:t>
        <a:bodyPr/>
        <a:lstStyle/>
        <a:p>
          <a:endParaRPr lang="en-GB"/>
        </a:p>
      </dgm:t>
    </dgm:pt>
    <dgm:pt modelId="{46D16602-99C4-4606-A77B-802EA80ACFE4}">
      <dgm:prSet phldrT="[Text]" custT="1"/>
      <dgm:spPr>
        <a:solidFill>
          <a:srgbClr val="00B0F0"/>
        </a:solidFill>
      </dgm:spPr>
      <dgm:t>
        <a:bodyPr/>
        <a:lstStyle/>
        <a:p>
          <a:r>
            <a:rPr lang="en-GB" sz="1600" b="1" dirty="0">
              <a:solidFill>
                <a:schemeClr val="tx1"/>
              </a:solidFill>
            </a:rPr>
            <a:t>Incubation Period = </a:t>
          </a:r>
        </a:p>
        <a:p>
          <a:r>
            <a:rPr lang="en-GB" sz="1600" b="1" dirty="0">
              <a:solidFill>
                <a:schemeClr val="tx1"/>
              </a:solidFill>
            </a:rPr>
            <a:t>time between exposure to the virus and developing symptoms </a:t>
          </a:r>
        </a:p>
        <a:p>
          <a:r>
            <a:rPr lang="en-GB" sz="1600" b="1" dirty="0">
              <a:solidFill>
                <a:schemeClr val="tx1"/>
              </a:solidFill>
            </a:rPr>
            <a:t>= up to 14 days (most likely shorter)</a:t>
          </a:r>
        </a:p>
      </dgm:t>
    </dgm:pt>
    <dgm:pt modelId="{64FB762E-2DC0-4D0B-80FD-55F215E14B87}" type="parTrans" cxnId="{DB5BB225-A899-4F80-9A89-CE2B16772A8D}">
      <dgm:prSet/>
      <dgm:spPr/>
      <dgm:t>
        <a:bodyPr/>
        <a:lstStyle/>
        <a:p>
          <a:endParaRPr lang="en-GB"/>
        </a:p>
      </dgm:t>
    </dgm:pt>
    <dgm:pt modelId="{E302F4F0-EF7A-4492-B274-8EC680607084}" type="sibTrans" cxnId="{DB5BB225-A899-4F80-9A89-CE2B16772A8D}">
      <dgm:prSet/>
      <dgm:spPr/>
      <dgm:t>
        <a:bodyPr/>
        <a:lstStyle/>
        <a:p>
          <a:endParaRPr lang="en-GB"/>
        </a:p>
      </dgm:t>
    </dgm:pt>
    <dgm:pt modelId="{E45DE714-4CC8-4ED8-B0A6-DB79372C4ECD}">
      <dgm:prSet custT="1"/>
      <dgm:spPr>
        <a:solidFill>
          <a:srgbClr val="00B0F0"/>
        </a:solidFill>
      </dgm:spPr>
      <dgm:t>
        <a:bodyPr/>
        <a:lstStyle/>
        <a:p>
          <a:r>
            <a:rPr lang="en-GB" sz="1600" b="1" dirty="0">
              <a:solidFill>
                <a:schemeClr val="tx1"/>
              </a:solidFill>
            </a:rPr>
            <a:t>Infectious period = from 48 hours prior to symptom onset (or date of swab) to 10 days after</a:t>
          </a:r>
        </a:p>
      </dgm:t>
    </dgm:pt>
    <dgm:pt modelId="{C5DE26E4-FFF2-4253-A547-8EB72051F341}" type="parTrans" cxnId="{AFD148B4-D464-4472-82CC-F38245D63571}">
      <dgm:prSet/>
      <dgm:spPr/>
      <dgm:t>
        <a:bodyPr/>
        <a:lstStyle/>
        <a:p>
          <a:endParaRPr lang="en-GB"/>
        </a:p>
      </dgm:t>
    </dgm:pt>
    <dgm:pt modelId="{7E059746-E33C-4C0F-A472-A4F5C3DB6279}" type="sibTrans" cxnId="{AFD148B4-D464-4472-82CC-F38245D63571}">
      <dgm:prSet/>
      <dgm:spPr/>
      <dgm:t>
        <a:bodyPr/>
        <a:lstStyle/>
        <a:p>
          <a:endParaRPr lang="en-GB"/>
        </a:p>
      </dgm:t>
    </dgm:pt>
    <dgm:pt modelId="{2CAC4181-BC28-4AB4-AF21-E36E731A2487}" type="pres">
      <dgm:prSet presAssocID="{DEF11658-0E47-4000-824F-7BA447885C62}" presName="Name0" presStyleCnt="0">
        <dgm:presLayoutVars>
          <dgm:dir/>
          <dgm:animLvl val="lvl"/>
          <dgm:resizeHandles val="exact"/>
        </dgm:presLayoutVars>
      </dgm:prSet>
      <dgm:spPr/>
    </dgm:pt>
    <dgm:pt modelId="{981A22D7-A90F-4765-AAE2-A563E2D2B851}" type="pres">
      <dgm:prSet presAssocID="{E45DE714-4CC8-4ED8-B0A6-DB79372C4ECD}" presName="boxAndChildren" presStyleCnt="0"/>
      <dgm:spPr/>
    </dgm:pt>
    <dgm:pt modelId="{3C7DAE5F-0275-4AB6-B2CB-8C13BC34A8CD}" type="pres">
      <dgm:prSet presAssocID="{E45DE714-4CC8-4ED8-B0A6-DB79372C4ECD}" presName="parentTextBox" presStyleLbl="node1" presStyleIdx="0" presStyleCnt="4"/>
      <dgm:spPr/>
    </dgm:pt>
    <dgm:pt modelId="{6097C210-5C8D-4BE1-B8CA-E1CC44319603}" type="pres">
      <dgm:prSet presAssocID="{E302F4F0-EF7A-4492-B274-8EC680607084}" presName="sp" presStyleCnt="0"/>
      <dgm:spPr/>
    </dgm:pt>
    <dgm:pt modelId="{6DC64776-E594-4733-A438-6381594CA01C}" type="pres">
      <dgm:prSet presAssocID="{46D16602-99C4-4606-A77B-802EA80ACFE4}" presName="arrowAndChildren" presStyleCnt="0"/>
      <dgm:spPr/>
    </dgm:pt>
    <dgm:pt modelId="{984ED06B-DD62-4ECF-9A8C-35D7BC4A29A3}" type="pres">
      <dgm:prSet presAssocID="{46D16602-99C4-4606-A77B-802EA80ACFE4}" presName="parentTextArrow" presStyleLbl="node1" presStyleIdx="1" presStyleCnt="4" custScaleY="124798"/>
      <dgm:spPr/>
    </dgm:pt>
    <dgm:pt modelId="{13425FEC-68B5-46A0-9CCE-80E77A89F55A}" type="pres">
      <dgm:prSet presAssocID="{5B8F6D80-71AA-43E0-93FD-1F3752CC7195}" presName="sp" presStyleCnt="0"/>
      <dgm:spPr/>
    </dgm:pt>
    <dgm:pt modelId="{27F7DF3C-254A-4FA1-88E2-66F5DF7AF3D3}" type="pres">
      <dgm:prSet presAssocID="{3E7605EC-8A15-4D07-AF97-09DBFFF336F0}" presName="arrowAndChildren" presStyleCnt="0"/>
      <dgm:spPr/>
    </dgm:pt>
    <dgm:pt modelId="{8CE41351-66AB-4335-9254-076B8307236F}" type="pres">
      <dgm:prSet presAssocID="{3E7605EC-8A15-4D07-AF97-09DBFFF336F0}" presName="parentTextArrow" presStyleLbl="node1" presStyleIdx="1" presStyleCnt="4"/>
      <dgm:spPr/>
    </dgm:pt>
    <dgm:pt modelId="{91734311-1DC8-4A5E-AC6F-7613F343CB54}" type="pres">
      <dgm:prSet presAssocID="{3E7605EC-8A15-4D07-AF97-09DBFFF336F0}" presName="arrow" presStyleLbl="node1" presStyleIdx="2" presStyleCnt="4"/>
      <dgm:spPr/>
    </dgm:pt>
    <dgm:pt modelId="{2DE22B52-4C15-4C71-B1CC-99AC716C99D2}" type="pres">
      <dgm:prSet presAssocID="{3E7605EC-8A15-4D07-AF97-09DBFFF336F0}" presName="descendantArrow" presStyleCnt="0"/>
      <dgm:spPr/>
    </dgm:pt>
    <dgm:pt modelId="{11D38658-2512-489A-A706-7E0DDA79221E}" type="pres">
      <dgm:prSet presAssocID="{FB794CD7-7F3E-4ECD-BF37-C8B0C625E8F6}" presName="childTextArrow" presStyleLbl="fgAccFollowNode1" presStyleIdx="0" presStyleCnt="4">
        <dgm:presLayoutVars>
          <dgm:bulletEnabled val="1"/>
        </dgm:presLayoutVars>
      </dgm:prSet>
      <dgm:spPr/>
    </dgm:pt>
    <dgm:pt modelId="{3058BE89-E2B0-4722-8895-BDF500857AAD}" type="pres">
      <dgm:prSet presAssocID="{F33054C3-3FD5-44A9-B43C-C0809CD516DD}" presName="childTextArrow" presStyleLbl="fgAccFollowNode1" presStyleIdx="1" presStyleCnt="4">
        <dgm:presLayoutVars>
          <dgm:bulletEnabled val="1"/>
        </dgm:presLayoutVars>
      </dgm:prSet>
      <dgm:spPr/>
    </dgm:pt>
    <dgm:pt modelId="{8334F607-C1AD-414B-8AD1-E3C2FF73A018}" type="pres">
      <dgm:prSet presAssocID="{CB35D3C2-1F0F-475D-A671-2580EFAB2F4F}" presName="sp" presStyleCnt="0"/>
      <dgm:spPr/>
    </dgm:pt>
    <dgm:pt modelId="{CA0DE123-C1D7-4DA9-8F7E-99B4532D178B}" type="pres">
      <dgm:prSet presAssocID="{CCAF0892-2412-4628-851A-2900F40415AF}" presName="arrowAndChildren" presStyleCnt="0"/>
      <dgm:spPr/>
    </dgm:pt>
    <dgm:pt modelId="{F8962FCE-B4A7-48B7-927A-4BF9E903BB87}" type="pres">
      <dgm:prSet presAssocID="{CCAF0892-2412-4628-851A-2900F40415AF}" presName="parentTextArrow" presStyleLbl="node1" presStyleIdx="2" presStyleCnt="4"/>
      <dgm:spPr/>
    </dgm:pt>
    <dgm:pt modelId="{4E90C5B3-1E6E-4B3B-A410-2CFA9A8AD878}" type="pres">
      <dgm:prSet presAssocID="{CCAF0892-2412-4628-851A-2900F40415AF}" presName="arrow" presStyleLbl="node1" presStyleIdx="3" presStyleCnt="4"/>
      <dgm:spPr/>
    </dgm:pt>
    <dgm:pt modelId="{2C92BD3D-0447-4671-8268-7C74D04E8F8E}" type="pres">
      <dgm:prSet presAssocID="{CCAF0892-2412-4628-851A-2900F40415AF}" presName="descendantArrow" presStyleCnt="0"/>
      <dgm:spPr/>
    </dgm:pt>
    <dgm:pt modelId="{08AC24C0-F7C1-4C23-B542-20EE617B81CB}" type="pres">
      <dgm:prSet presAssocID="{F8086112-2B74-471D-B802-E7E2E2E703FA}" presName="childTextArrow" presStyleLbl="fgAccFollowNode1" presStyleIdx="2" presStyleCnt="4">
        <dgm:presLayoutVars>
          <dgm:bulletEnabled val="1"/>
        </dgm:presLayoutVars>
      </dgm:prSet>
      <dgm:spPr/>
    </dgm:pt>
    <dgm:pt modelId="{5EBDBD55-71AC-476F-841A-DADF9B3D6785}" type="pres">
      <dgm:prSet presAssocID="{F9B00BAB-9520-4ED4-A950-B96BCA89C1E5}" presName="childTextArrow" presStyleLbl="fgAccFollowNode1" presStyleIdx="3" presStyleCnt="4">
        <dgm:presLayoutVars>
          <dgm:bulletEnabled val="1"/>
        </dgm:presLayoutVars>
      </dgm:prSet>
      <dgm:spPr/>
    </dgm:pt>
  </dgm:ptLst>
  <dgm:cxnLst>
    <dgm:cxn modelId="{A2FDEE14-8499-4B2E-A2ED-609367126357}" type="presOf" srcId="{FB794CD7-7F3E-4ECD-BF37-C8B0C625E8F6}" destId="{11D38658-2512-489A-A706-7E0DDA79221E}" srcOrd="0" destOrd="0" presId="urn:microsoft.com/office/officeart/2005/8/layout/process4"/>
    <dgm:cxn modelId="{BF8F7223-D230-499C-BE2F-16DBA2AC3929}" srcId="{3E7605EC-8A15-4D07-AF97-09DBFFF336F0}" destId="{FB794CD7-7F3E-4ECD-BF37-C8B0C625E8F6}" srcOrd="0" destOrd="0" parTransId="{1960B4E5-1F70-4A3E-964E-68BF1261183E}" sibTransId="{4BA924DA-1061-4FD3-B003-6221CB45ECE2}"/>
    <dgm:cxn modelId="{DB5BB225-A899-4F80-9A89-CE2B16772A8D}" srcId="{DEF11658-0E47-4000-824F-7BA447885C62}" destId="{46D16602-99C4-4606-A77B-802EA80ACFE4}" srcOrd="2" destOrd="0" parTransId="{64FB762E-2DC0-4D0B-80FD-55F215E14B87}" sibTransId="{E302F4F0-EF7A-4492-B274-8EC680607084}"/>
    <dgm:cxn modelId="{A2FE3D2A-363F-445D-A941-EEA668C2CA73}" type="presOf" srcId="{3E7605EC-8A15-4D07-AF97-09DBFFF336F0}" destId="{8CE41351-66AB-4335-9254-076B8307236F}" srcOrd="0" destOrd="0" presId="urn:microsoft.com/office/officeart/2005/8/layout/process4"/>
    <dgm:cxn modelId="{9CA87F3A-B99E-4461-82DA-9F32D6066795}" srcId="{DEF11658-0E47-4000-824F-7BA447885C62}" destId="{3E7605EC-8A15-4D07-AF97-09DBFFF336F0}" srcOrd="1" destOrd="0" parTransId="{63592FCD-96A3-404E-B1FD-9BA24233260B}" sibTransId="{5B8F6D80-71AA-43E0-93FD-1F3752CC7195}"/>
    <dgm:cxn modelId="{5108FB3D-9B58-4518-A3D5-DA93BF9187FC}" srcId="{CCAF0892-2412-4628-851A-2900F40415AF}" destId="{F9B00BAB-9520-4ED4-A950-B96BCA89C1E5}" srcOrd="1" destOrd="0" parTransId="{D8BAF3CD-3C61-4D9B-8475-C15F13BDE83C}" sibTransId="{F4910B68-E559-4185-A90D-D328A053832F}"/>
    <dgm:cxn modelId="{2BB93F68-13E7-4D37-8F6A-20D0DB552249}" type="presOf" srcId="{CCAF0892-2412-4628-851A-2900F40415AF}" destId="{4E90C5B3-1E6E-4B3B-A410-2CFA9A8AD878}" srcOrd="1" destOrd="0" presId="urn:microsoft.com/office/officeart/2005/8/layout/process4"/>
    <dgm:cxn modelId="{7842E153-4EF7-4CBC-BB99-EA3AFCB1F559}" type="presOf" srcId="{3E7605EC-8A15-4D07-AF97-09DBFFF336F0}" destId="{91734311-1DC8-4A5E-AC6F-7613F343CB54}" srcOrd="1" destOrd="0" presId="urn:microsoft.com/office/officeart/2005/8/layout/process4"/>
    <dgm:cxn modelId="{BF741F79-9E99-45A4-B04E-DADBB0C89A07}" type="presOf" srcId="{E45DE714-4CC8-4ED8-B0A6-DB79372C4ECD}" destId="{3C7DAE5F-0275-4AB6-B2CB-8C13BC34A8CD}" srcOrd="0" destOrd="0" presId="urn:microsoft.com/office/officeart/2005/8/layout/process4"/>
    <dgm:cxn modelId="{F9C3CA5A-7FB1-487C-BB71-941EF08B98BB}" type="presOf" srcId="{46D16602-99C4-4606-A77B-802EA80ACFE4}" destId="{984ED06B-DD62-4ECF-9A8C-35D7BC4A29A3}" srcOrd="0" destOrd="0" presId="urn:microsoft.com/office/officeart/2005/8/layout/process4"/>
    <dgm:cxn modelId="{6A5B0484-9725-4427-BF24-31CDFFD6D232}" type="presOf" srcId="{F8086112-2B74-471D-B802-E7E2E2E703FA}" destId="{08AC24C0-F7C1-4C23-B542-20EE617B81CB}" srcOrd="0" destOrd="0" presId="urn:microsoft.com/office/officeart/2005/8/layout/process4"/>
    <dgm:cxn modelId="{51310684-43FE-4FA9-AFF0-DE130BA3C6F1}" type="presOf" srcId="{F33054C3-3FD5-44A9-B43C-C0809CD516DD}" destId="{3058BE89-E2B0-4722-8895-BDF500857AAD}" srcOrd="0" destOrd="0" presId="urn:microsoft.com/office/officeart/2005/8/layout/process4"/>
    <dgm:cxn modelId="{D2718696-F25D-43DD-A5F5-87C33ACC763E}" type="presOf" srcId="{DEF11658-0E47-4000-824F-7BA447885C62}" destId="{2CAC4181-BC28-4AB4-AF21-E36E731A2487}" srcOrd="0" destOrd="0" presId="urn:microsoft.com/office/officeart/2005/8/layout/process4"/>
    <dgm:cxn modelId="{88E1AAA4-EEB2-4B2F-946A-FB56C338D6E4}" type="presOf" srcId="{CCAF0892-2412-4628-851A-2900F40415AF}" destId="{F8962FCE-B4A7-48B7-927A-4BF9E903BB87}" srcOrd="0" destOrd="0" presId="urn:microsoft.com/office/officeart/2005/8/layout/process4"/>
    <dgm:cxn modelId="{EF1B8CAA-342B-40F2-82DB-450AB3359E1E}" type="presOf" srcId="{F9B00BAB-9520-4ED4-A950-B96BCA89C1E5}" destId="{5EBDBD55-71AC-476F-841A-DADF9B3D6785}" srcOrd="0" destOrd="0" presId="urn:microsoft.com/office/officeart/2005/8/layout/process4"/>
    <dgm:cxn modelId="{EF0F88AD-05ED-400C-8851-98EDC624C28F}" srcId="{3E7605EC-8A15-4D07-AF97-09DBFFF336F0}" destId="{F33054C3-3FD5-44A9-B43C-C0809CD516DD}" srcOrd="1" destOrd="0" parTransId="{7ACE4763-0F89-4179-94D5-F205413DB9A6}" sibTransId="{5AF32625-33A7-40AB-A5D0-E173E3BBA630}"/>
    <dgm:cxn modelId="{AFD148B4-D464-4472-82CC-F38245D63571}" srcId="{DEF11658-0E47-4000-824F-7BA447885C62}" destId="{E45DE714-4CC8-4ED8-B0A6-DB79372C4ECD}" srcOrd="3" destOrd="0" parTransId="{C5DE26E4-FFF2-4253-A547-8EB72051F341}" sibTransId="{7E059746-E33C-4C0F-A472-A4F5C3DB6279}"/>
    <dgm:cxn modelId="{B456A2BF-7159-427D-B798-CF316B11A5AB}" srcId="{CCAF0892-2412-4628-851A-2900F40415AF}" destId="{F8086112-2B74-471D-B802-E7E2E2E703FA}" srcOrd="0" destOrd="0" parTransId="{A39B8FBF-3AD1-490B-9646-089FCB721403}" sibTransId="{97EC7437-5A57-4CE1-A3DB-204B7E3AAACF}"/>
    <dgm:cxn modelId="{2A4B13C6-AE55-4010-86D7-8E166B178C2F}" srcId="{DEF11658-0E47-4000-824F-7BA447885C62}" destId="{CCAF0892-2412-4628-851A-2900F40415AF}" srcOrd="0" destOrd="0" parTransId="{219E304A-0CC5-497E-B611-B4A07C690AD4}" sibTransId="{CB35D3C2-1F0F-475D-A671-2580EFAB2F4F}"/>
    <dgm:cxn modelId="{4FA726DD-8D4E-4244-8332-B4B4BFE9AE93}" type="presParOf" srcId="{2CAC4181-BC28-4AB4-AF21-E36E731A2487}" destId="{981A22D7-A90F-4765-AAE2-A563E2D2B851}" srcOrd="0" destOrd="0" presId="urn:microsoft.com/office/officeart/2005/8/layout/process4"/>
    <dgm:cxn modelId="{76F3FA5A-BA5B-46EF-8420-9ED98C9D65E4}" type="presParOf" srcId="{981A22D7-A90F-4765-AAE2-A563E2D2B851}" destId="{3C7DAE5F-0275-4AB6-B2CB-8C13BC34A8CD}" srcOrd="0" destOrd="0" presId="urn:microsoft.com/office/officeart/2005/8/layout/process4"/>
    <dgm:cxn modelId="{A0B5B32D-F36A-4760-8CE9-7E86C3594CF2}" type="presParOf" srcId="{2CAC4181-BC28-4AB4-AF21-E36E731A2487}" destId="{6097C210-5C8D-4BE1-B8CA-E1CC44319603}" srcOrd="1" destOrd="0" presId="urn:microsoft.com/office/officeart/2005/8/layout/process4"/>
    <dgm:cxn modelId="{49D6DB8E-8EE9-4CA9-8EEF-ACC2E6E17D52}" type="presParOf" srcId="{2CAC4181-BC28-4AB4-AF21-E36E731A2487}" destId="{6DC64776-E594-4733-A438-6381594CA01C}" srcOrd="2" destOrd="0" presId="urn:microsoft.com/office/officeart/2005/8/layout/process4"/>
    <dgm:cxn modelId="{E9B99E2A-7450-4E51-AF19-771071BBC187}" type="presParOf" srcId="{6DC64776-E594-4733-A438-6381594CA01C}" destId="{984ED06B-DD62-4ECF-9A8C-35D7BC4A29A3}" srcOrd="0" destOrd="0" presId="urn:microsoft.com/office/officeart/2005/8/layout/process4"/>
    <dgm:cxn modelId="{F1E1C2D3-54EA-4CF7-AC81-B016C3B25479}" type="presParOf" srcId="{2CAC4181-BC28-4AB4-AF21-E36E731A2487}" destId="{13425FEC-68B5-46A0-9CCE-80E77A89F55A}" srcOrd="3" destOrd="0" presId="urn:microsoft.com/office/officeart/2005/8/layout/process4"/>
    <dgm:cxn modelId="{1EF788D3-C9E6-4D56-B4FF-E1925BFA487C}" type="presParOf" srcId="{2CAC4181-BC28-4AB4-AF21-E36E731A2487}" destId="{27F7DF3C-254A-4FA1-88E2-66F5DF7AF3D3}" srcOrd="4" destOrd="0" presId="urn:microsoft.com/office/officeart/2005/8/layout/process4"/>
    <dgm:cxn modelId="{D197EF94-E3E0-4668-B2A3-345DA1D91F55}" type="presParOf" srcId="{27F7DF3C-254A-4FA1-88E2-66F5DF7AF3D3}" destId="{8CE41351-66AB-4335-9254-076B8307236F}" srcOrd="0" destOrd="0" presId="urn:microsoft.com/office/officeart/2005/8/layout/process4"/>
    <dgm:cxn modelId="{3F1F92DA-03D5-4A41-8A71-F8D6CC7969B6}" type="presParOf" srcId="{27F7DF3C-254A-4FA1-88E2-66F5DF7AF3D3}" destId="{91734311-1DC8-4A5E-AC6F-7613F343CB54}" srcOrd="1" destOrd="0" presId="urn:microsoft.com/office/officeart/2005/8/layout/process4"/>
    <dgm:cxn modelId="{8BD3271B-8D8D-4ABE-B03F-7EB054F6332A}" type="presParOf" srcId="{27F7DF3C-254A-4FA1-88E2-66F5DF7AF3D3}" destId="{2DE22B52-4C15-4C71-B1CC-99AC716C99D2}" srcOrd="2" destOrd="0" presId="urn:microsoft.com/office/officeart/2005/8/layout/process4"/>
    <dgm:cxn modelId="{C25DEA61-D4AC-42C4-8FA0-8FBDA9174CE4}" type="presParOf" srcId="{2DE22B52-4C15-4C71-B1CC-99AC716C99D2}" destId="{11D38658-2512-489A-A706-7E0DDA79221E}" srcOrd="0" destOrd="0" presId="urn:microsoft.com/office/officeart/2005/8/layout/process4"/>
    <dgm:cxn modelId="{11C84B16-CBCA-42BC-ABD8-CA10CA5AB79A}" type="presParOf" srcId="{2DE22B52-4C15-4C71-B1CC-99AC716C99D2}" destId="{3058BE89-E2B0-4722-8895-BDF500857AAD}" srcOrd="1" destOrd="0" presId="urn:microsoft.com/office/officeart/2005/8/layout/process4"/>
    <dgm:cxn modelId="{FFC2BE11-7BB9-47BB-849B-E39B6F44F8A5}" type="presParOf" srcId="{2CAC4181-BC28-4AB4-AF21-E36E731A2487}" destId="{8334F607-C1AD-414B-8AD1-E3C2FF73A018}" srcOrd="5" destOrd="0" presId="urn:microsoft.com/office/officeart/2005/8/layout/process4"/>
    <dgm:cxn modelId="{30BB02DF-7F10-4DD2-97AE-75E18C712931}" type="presParOf" srcId="{2CAC4181-BC28-4AB4-AF21-E36E731A2487}" destId="{CA0DE123-C1D7-4DA9-8F7E-99B4532D178B}" srcOrd="6" destOrd="0" presId="urn:microsoft.com/office/officeart/2005/8/layout/process4"/>
    <dgm:cxn modelId="{FC15495C-2403-46CC-A0CA-A18FEF027D64}" type="presParOf" srcId="{CA0DE123-C1D7-4DA9-8F7E-99B4532D178B}" destId="{F8962FCE-B4A7-48B7-927A-4BF9E903BB87}" srcOrd="0" destOrd="0" presId="urn:microsoft.com/office/officeart/2005/8/layout/process4"/>
    <dgm:cxn modelId="{5C61B016-4EE0-40EC-BDB8-16A2A8C01557}" type="presParOf" srcId="{CA0DE123-C1D7-4DA9-8F7E-99B4532D178B}" destId="{4E90C5B3-1E6E-4B3B-A410-2CFA9A8AD878}" srcOrd="1" destOrd="0" presId="urn:microsoft.com/office/officeart/2005/8/layout/process4"/>
    <dgm:cxn modelId="{BCCECE4C-09B5-41C6-828A-6A10ECE816C9}" type="presParOf" srcId="{CA0DE123-C1D7-4DA9-8F7E-99B4532D178B}" destId="{2C92BD3D-0447-4671-8268-7C74D04E8F8E}" srcOrd="2" destOrd="0" presId="urn:microsoft.com/office/officeart/2005/8/layout/process4"/>
    <dgm:cxn modelId="{38895066-EDF8-4E06-840D-F32824C55F3B}" type="presParOf" srcId="{2C92BD3D-0447-4671-8268-7C74D04E8F8E}" destId="{08AC24C0-F7C1-4C23-B542-20EE617B81CB}" srcOrd="0" destOrd="0" presId="urn:microsoft.com/office/officeart/2005/8/layout/process4"/>
    <dgm:cxn modelId="{AB278CE5-D902-4800-8B21-02DBF402B199}" type="presParOf" srcId="{2C92BD3D-0447-4671-8268-7C74D04E8F8E}" destId="{5EBDBD55-71AC-476F-841A-DADF9B3D6785}"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C31AD5-121A-41C5-96E2-1B0B2509604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GB"/>
        </a:p>
      </dgm:t>
    </dgm:pt>
    <dgm:pt modelId="{A73504E6-9263-40EC-A5E8-F1DCA2C69760}">
      <dgm:prSet phldrT="[Text]"/>
      <dgm:spPr/>
      <dgm:t>
        <a:bodyPr/>
        <a:lstStyle/>
        <a:p>
          <a:r>
            <a:rPr lang="en-GB" dirty="0"/>
            <a:t>Cleaners: gloves and aprons</a:t>
          </a:r>
        </a:p>
      </dgm:t>
    </dgm:pt>
    <dgm:pt modelId="{041D3C12-AE75-42E6-B7CE-568BDD0266F5}" type="parTrans" cxnId="{35BE59B9-7749-4350-BBE7-5B9671B94C6B}">
      <dgm:prSet/>
      <dgm:spPr/>
      <dgm:t>
        <a:bodyPr/>
        <a:lstStyle/>
        <a:p>
          <a:endParaRPr lang="en-GB"/>
        </a:p>
      </dgm:t>
    </dgm:pt>
    <dgm:pt modelId="{51102064-7463-4E65-BD54-CCA59FF725A0}" type="sibTrans" cxnId="{35BE59B9-7749-4350-BBE7-5B9671B94C6B}">
      <dgm:prSet/>
      <dgm:spPr/>
      <dgm:t>
        <a:bodyPr/>
        <a:lstStyle/>
        <a:p>
          <a:endParaRPr lang="en-GB"/>
        </a:p>
      </dgm:t>
    </dgm:pt>
    <dgm:pt modelId="{421AB1C1-1874-4601-B122-6AADCCF09062}">
      <dgm:prSet phldrT="[Text]"/>
      <dgm:spPr/>
      <dgm:t>
        <a:bodyPr/>
        <a:lstStyle/>
        <a:p>
          <a:r>
            <a:rPr lang="en-GB" dirty="0"/>
            <a:t>Accompanying/ caring for suspected/ confirmed case: gloves, aprons, masks +/- eye protection</a:t>
          </a:r>
        </a:p>
      </dgm:t>
    </dgm:pt>
    <dgm:pt modelId="{9AFAA7E6-6C6C-4AEC-8108-1DABC4057698}" type="parTrans" cxnId="{3F27B822-07A1-4CFF-98FB-B75E84B8DF6B}">
      <dgm:prSet/>
      <dgm:spPr/>
      <dgm:t>
        <a:bodyPr/>
        <a:lstStyle/>
        <a:p>
          <a:endParaRPr lang="en-GB"/>
        </a:p>
      </dgm:t>
    </dgm:pt>
    <dgm:pt modelId="{9CFACE9C-5A90-4C07-998F-2B4A83F79168}" type="sibTrans" cxnId="{3F27B822-07A1-4CFF-98FB-B75E84B8DF6B}">
      <dgm:prSet/>
      <dgm:spPr/>
      <dgm:t>
        <a:bodyPr/>
        <a:lstStyle/>
        <a:p>
          <a:endParaRPr lang="en-GB"/>
        </a:p>
      </dgm:t>
    </dgm:pt>
    <dgm:pt modelId="{C6B15A97-6E69-4F98-85BE-4E27AC25782C}">
      <dgm:prSet phldrT="[Text]"/>
      <dgm:spPr/>
      <dgm:t>
        <a:bodyPr/>
        <a:lstStyle/>
        <a:p>
          <a:r>
            <a:rPr lang="en-GB" dirty="0"/>
            <a:t>Risk assess need for eye protection: Splashes? Coughing? Vomiting? Spitting?</a:t>
          </a:r>
        </a:p>
      </dgm:t>
    </dgm:pt>
    <dgm:pt modelId="{B81D070D-D9B5-4C86-8AAB-76E3AAAA601E}" type="parTrans" cxnId="{0097830A-3E2A-4E47-A029-F9897FD7D9BB}">
      <dgm:prSet/>
      <dgm:spPr/>
      <dgm:t>
        <a:bodyPr/>
        <a:lstStyle/>
        <a:p>
          <a:endParaRPr lang="en-GB"/>
        </a:p>
      </dgm:t>
    </dgm:pt>
    <dgm:pt modelId="{14874CCC-4435-465D-B442-4C06360E1751}" type="sibTrans" cxnId="{0097830A-3E2A-4E47-A029-F9897FD7D9BB}">
      <dgm:prSet/>
      <dgm:spPr/>
      <dgm:t>
        <a:bodyPr/>
        <a:lstStyle/>
        <a:p>
          <a:endParaRPr lang="en-GB"/>
        </a:p>
      </dgm:t>
    </dgm:pt>
    <dgm:pt modelId="{63F18D0E-1DAD-4245-AA9D-40A932FDC5BB}">
      <dgm:prSet phldrT="[Text]"/>
      <dgm:spPr/>
      <dgm:t>
        <a:bodyPr/>
        <a:lstStyle/>
        <a:p>
          <a:r>
            <a:rPr lang="en-GB" dirty="0"/>
            <a:t>Safe removal of PPE and thorough handwashing after removal</a:t>
          </a:r>
        </a:p>
      </dgm:t>
    </dgm:pt>
    <dgm:pt modelId="{D8131F4A-94E5-41FA-9612-B5E463A7A4A9}" type="parTrans" cxnId="{B94510FB-FE7B-4F4D-B1BE-BC26C45962CB}">
      <dgm:prSet/>
      <dgm:spPr/>
      <dgm:t>
        <a:bodyPr/>
        <a:lstStyle/>
        <a:p>
          <a:endParaRPr lang="en-GB"/>
        </a:p>
      </dgm:t>
    </dgm:pt>
    <dgm:pt modelId="{A1E657C0-93CB-471F-9FD0-50B136C0D557}" type="sibTrans" cxnId="{B94510FB-FE7B-4F4D-B1BE-BC26C45962CB}">
      <dgm:prSet/>
      <dgm:spPr/>
      <dgm:t>
        <a:bodyPr/>
        <a:lstStyle/>
        <a:p>
          <a:endParaRPr lang="en-GB"/>
        </a:p>
      </dgm:t>
    </dgm:pt>
    <dgm:pt modelId="{946806FF-C7D6-4215-87B6-8B066386D7A5}" type="pres">
      <dgm:prSet presAssocID="{A1C31AD5-121A-41C5-96E2-1B0B2509604C}" presName="linear" presStyleCnt="0">
        <dgm:presLayoutVars>
          <dgm:dir/>
          <dgm:resizeHandles val="exact"/>
        </dgm:presLayoutVars>
      </dgm:prSet>
      <dgm:spPr/>
    </dgm:pt>
    <dgm:pt modelId="{2E6CE33A-30BC-4876-BEB7-94249FD21DFB}" type="pres">
      <dgm:prSet presAssocID="{A73504E6-9263-40EC-A5E8-F1DCA2C69760}" presName="comp" presStyleCnt="0"/>
      <dgm:spPr/>
    </dgm:pt>
    <dgm:pt modelId="{CEFE2D3B-592C-439A-A65D-9CCF741B9C3F}" type="pres">
      <dgm:prSet presAssocID="{A73504E6-9263-40EC-A5E8-F1DCA2C69760}" presName="box" presStyleLbl="node1" presStyleIdx="0" presStyleCnt="4" custLinFactNeighborX="274" custLinFactNeighborY="65"/>
      <dgm:spPr/>
    </dgm:pt>
    <dgm:pt modelId="{759CFFD7-DFC5-42B4-9021-9A871A96D09B}" type="pres">
      <dgm:prSet presAssocID="{A73504E6-9263-40EC-A5E8-F1DCA2C69760}" presName="img"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31000" b="-31000"/>
          </a:stretch>
        </a:blipFill>
      </dgm:spPr>
    </dgm:pt>
    <dgm:pt modelId="{FBDDE1AC-1404-4296-AD3D-71E489D97457}" type="pres">
      <dgm:prSet presAssocID="{A73504E6-9263-40EC-A5E8-F1DCA2C69760}" presName="text" presStyleLbl="node1" presStyleIdx="0" presStyleCnt="4">
        <dgm:presLayoutVars>
          <dgm:bulletEnabled val="1"/>
        </dgm:presLayoutVars>
      </dgm:prSet>
      <dgm:spPr/>
    </dgm:pt>
    <dgm:pt modelId="{13E63C22-D635-4152-87E0-B50DAAD6C2A4}" type="pres">
      <dgm:prSet presAssocID="{51102064-7463-4E65-BD54-CCA59FF725A0}" presName="spacer" presStyleCnt="0"/>
      <dgm:spPr/>
    </dgm:pt>
    <dgm:pt modelId="{E1A54AF7-1649-47AE-8C1B-965C7F35C36F}" type="pres">
      <dgm:prSet presAssocID="{421AB1C1-1874-4601-B122-6AADCCF09062}" presName="comp" presStyleCnt="0"/>
      <dgm:spPr/>
    </dgm:pt>
    <dgm:pt modelId="{9DDD0604-1E12-48F3-B5BC-5DA8210074EF}" type="pres">
      <dgm:prSet presAssocID="{421AB1C1-1874-4601-B122-6AADCCF09062}" presName="box" presStyleLbl="node1" presStyleIdx="1" presStyleCnt="4"/>
      <dgm:spPr/>
    </dgm:pt>
    <dgm:pt modelId="{54260B0D-9B5B-497A-8685-17319D52CDE5}" type="pres">
      <dgm:prSet presAssocID="{421AB1C1-1874-4601-B122-6AADCCF09062}" presName="img" presStyleLbl="fgImgPlace1" presStyleIdx="1" presStyleCnt="4" custScaleX="30993" custScaleY="57623" custLinFactNeighborX="-9362" custLinFactNeighborY="0"/>
      <dgm:spPr>
        <a:solidFill>
          <a:schemeClr val="bg2"/>
        </a:solidFill>
      </dgm:spPr>
    </dgm:pt>
    <dgm:pt modelId="{025AE33A-D2C6-4837-AF73-0E3B86B1B5BA}" type="pres">
      <dgm:prSet presAssocID="{421AB1C1-1874-4601-B122-6AADCCF09062}" presName="text" presStyleLbl="node1" presStyleIdx="1" presStyleCnt="4">
        <dgm:presLayoutVars>
          <dgm:bulletEnabled val="1"/>
        </dgm:presLayoutVars>
      </dgm:prSet>
      <dgm:spPr/>
    </dgm:pt>
    <dgm:pt modelId="{36DEA6D3-D1FC-41A4-A7B6-264BF97F1BA8}" type="pres">
      <dgm:prSet presAssocID="{9CFACE9C-5A90-4C07-998F-2B4A83F79168}" presName="spacer" presStyleCnt="0"/>
      <dgm:spPr/>
    </dgm:pt>
    <dgm:pt modelId="{A168BFC6-E421-4B6E-8D25-0A613AA81E52}" type="pres">
      <dgm:prSet presAssocID="{C6B15A97-6E69-4F98-85BE-4E27AC25782C}" presName="comp" presStyleCnt="0"/>
      <dgm:spPr/>
    </dgm:pt>
    <dgm:pt modelId="{C7D8C334-7B07-484C-AFFC-89A8B422BB81}" type="pres">
      <dgm:prSet presAssocID="{C6B15A97-6E69-4F98-85BE-4E27AC25782C}" presName="box" presStyleLbl="node1" presStyleIdx="2" presStyleCnt="4"/>
      <dgm:spPr/>
    </dgm:pt>
    <dgm:pt modelId="{1AAF8865-0D0B-4FA3-8578-6ED7F9DC2A43}" type="pres">
      <dgm:prSet presAssocID="{C6B15A97-6E69-4F98-85BE-4E27AC25782C}" presName="img" presStyleLbl="fgImgPlace1" presStyleIdx="2"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31000" b="-31000"/>
          </a:stretch>
        </a:blipFill>
      </dgm:spPr>
    </dgm:pt>
    <dgm:pt modelId="{C2AFF5CD-F79D-47A4-89C4-884B166F1BE6}" type="pres">
      <dgm:prSet presAssocID="{C6B15A97-6E69-4F98-85BE-4E27AC25782C}" presName="text" presStyleLbl="node1" presStyleIdx="2" presStyleCnt="4">
        <dgm:presLayoutVars>
          <dgm:bulletEnabled val="1"/>
        </dgm:presLayoutVars>
      </dgm:prSet>
      <dgm:spPr/>
    </dgm:pt>
    <dgm:pt modelId="{1A9D56A7-D11A-4889-9074-08EB28AD0A6C}" type="pres">
      <dgm:prSet presAssocID="{14874CCC-4435-465D-B442-4C06360E1751}" presName="spacer" presStyleCnt="0"/>
      <dgm:spPr/>
    </dgm:pt>
    <dgm:pt modelId="{4B6049FB-43FD-44DE-9B57-A0F2F86B9F17}" type="pres">
      <dgm:prSet presAssocID="{63F18D0E-1DAD-4245-AA9D-40A932FDC5BB}" presName="comp" presStyleCnt="0"/>
      <dgm:spPr/>
    </dgm:pt>
    <dgm:pt modelId="{7FF98611-AB7D-426B-AD6B-8D8C365912A6}" type="pres">
      <dgm:prSet presAssocID="{63F18D0E-1DAD-4245-AA9D-40A932FDC5BB}" presName="box" presStyleLbl="node1" presStyleIdx="3" presStyleCnt="4"/>
      <dgm:spPr/>
    </dgm:pt>
    <dgm:pt modelId="{E51778BB-1936-4FEE-BE04-DAA5D0BB90C2}" type="pres">
      <dgm:prSet presAssocID="{63F18D0E-1DAD-4245-AA9D-40A932FDC5BB}" presName="img" presStyleLbl="fgImgPlace1" presStyleIdx="3" presStyleCnt="4"/>
      <dgm:spPr>
        <a:blipFill>
          <a:blip xmlns:r="http://schemas.openxmlformats.org/officeDocument/2006/relationships" r:embed="rId3"/>
          <a:srcRect/>
          <a:stretch>
            <a:fillRect t="-135000" b="-135000"/>
          </a:stretch>
        </a:blipFill>
      </dgm:spPr>
    </dgm:pt>
    <dgm:pt modelId="{1C718CD6-E0CF-4701-ADFF-CD027813DD5A}" type="pres">
      <dgm:prSet presAssocID="{63F18D0E-1DAD-4245-AA9D-40A932FDC5BB}" presName="text" presStyleLbl="node1" presStyleIdx="3" presStyleCnt="4">
        <dgm:presLayoutVars>
          <dgm:bulletEnabled val="1"/>
        </dgm:presLayoutVars>
      </dgm:prSet>
      <dgm:spPr/>
    </dgm:pt>
  </dgm:ptLst>
  <dgm:cxnLst>
    <dgm:cxn modelId="{661D6F04-D44D-4FD9-A7B6-631E352513E0}" type="presOf" srcId="{63F18D0E-1DAD-4245-AA9D-40A932FDC5BB}" destId="{7FF98611-AB7D-426B-AD6B-8D8C365912A6}" srcOrd="0" destOrd="0" presId="urn:microsoft.com/office/officeart/2005/8/layout/vList4"/>
    <dgm:cxn modelId="{0097830A-3E2A-4E47-A029-F9897FD7D9BB}" srcId="{A1C31AD5-121A-41C5-96E2-1B0B2509604C}" destId="{C6B15A97-6E69-4F98-85BE-4E27AC25782C}" srcOrd="2" destOrd="0" parTransId="{B81D070D-D9B5-4C86-8AAB-76E3AAAA601E}" sibTransId="{14874CCC-4435-465D-B442-4C06360E1751}"/>
    <dgm:cxn modelId="{9835620C-298B-4D3E-85E0-91567354B778}" type="presOf" srcId="{421AB1C1-1874-4601-B122-6AADCCF09062}" destId="{9DDD0604-1E12-48F3-B5BC-5DA8210074EF}" srcOrd="0" destOrd="0" presId="urn:microsoft.com/office/officeart/2005/8/layout/vList4"/>
    <dgm:cxn modelId="{3F27B822-07A1-4CFF-98FB-B75E84B8DF6B}" srcId="{A1C31AD5-121A-41C5-96E2-1B0B2509604C}" destId="{421AB1C1-1874-4601-B122-6AADCCF09062}" srcOrd="1" destOrd="0" parTransId="{9AFAA7E6-6C6C-4AEC-8108-1DABC4057698}" sibTransId="{9CFACE9C-5A90-4C07-998F-2B4A83F79168}"/>
    <dgm:cxn modelId="{7963A14F-070E-4BD4-9B23-5A14D4796921}" type="presOf" srcId="{421AB1C1-1874-4601-B122-6AADCCF09062}" destId="{025AE33A-D2C6-4837-AF73-0E3B86B1B5BA}" srcOrd="1" destOrd="0" presId="urn:microsoft.com/office/officeart/2005/8/layout/vList4"/>
    <dgm:cxn modelId="{E6C7325A-B3AF-4090-9319-9ACDEFED6BC0}" type="presOf" srcId="{63F18D0E-1DAD-4245-AA9D-40A932FDC5BB}" destId="{1C718CD6-E0CF-4701-ADFF-CD027813DD5A}" srcOrd="1" destOrd="0" presId="urn:microsoft.com/office/officeart/2005/8/layout/vList4"/>
    <dgm:cxn modelId="{904A0EA7-35EC-4EB7-B6FB-5BE02B27C5C4}" type="presOf" srcId="{A1C31AD5-121A-41C5-96E2-1B0B2509604C}" destId="{946806FF-C7D6-4215-87B6-8B066386D7A5}" srcOrd="0" destOrd="0" presId="urn:microsoft.com/office/officeart/2005/8/layout/vList4"/>
    <dgm:cxn modelId="{35BE59B9-7749-4350-BBE7-5B9671B94C6B}" srcId="{A1C31AD5-121A-41C5-96E2-1B0B2509604C}" destId="{A73504E6-9263-40EC-A5E8-F1DCA2C69760}" srcOrd="0" destOrd="0" parTransId="{041D3C12-AE75-42E6-B7CE-568BDD0266F5}" sibTransId="{51102064-7463-4E65-BD54-CCA59FF725A0}"/>
    <dgm:cxn modelId="{45AEA8D9-72A1-4767-AB73-DA3809F2BD00}" type="presOf" srcId="{C6B15A97-6E69-4F98-85BE-4E27AC25782C}" destId="{C2AFF5CD-F79D-47A4-89C4-884B166F1BE6}" srcOrd="1" destOrd="0" presId="urn:microsoft.com/office/officeart/2005/8/layout/vList4"/>
    <dgm:cxn modelId="{7C84CADD-6845-4CE4-BD2D-0D78FA81F12C}" type="presOf" srcId="{C6B15A97-6E69-4F98-85BE-4E27AC25782C}" destId="{C7D8C334-7B07-484C-AFFC-89A8B422BB81}" srcOrd="0" destOrd="0" presId="urn:microsoft.com/office/officeart/2005/8/layout/vList4"/>
    <dgm:cxn modelId="{99F212ED-376C-47CA-BB66-534B618A31E5}" type="presOf" srcId="{A73504E6-9263-40EC-A5E8-F1DCA2C69760}" destId="{CEFE2D3B-592C-439A-A65D-9CCF741B9C3F}" srcOrd="0" destOrd="0" presId="urn:microsoft.com/office/officeart/2005/8/layout/vList4"/>
    <dgm:cxn modelId="{47CE88EE-E478-472E-992F-A554780B8CC4}" type="presOf" srcId="{A73504E6-9263-40EC-A5E8-F1DCA2C69760}" destId="{FBDDE1AC-1404-4296-AD3D-71E489D97457}" srcOrd="1" destOrd="0" presId="urn:microsoft.com/office/officeart/2005/8/layout/vList4"/>
    <dgm:cxn modelId="{B94510FB-FE7B-4F4D-B1BE-BC26C45962CB}" srcId="{A1C31AD5-121A-41C5-96E2-1B0B2509604C}" destId="{63F18D0E-1DAD-4245-AA9D-40A932FDC5BB}" srcOrd="3" destOrd="0" parTransId="{D8131F4A-94E5-41FA-9612-B5E463A7A4A9}" sibTransId="{A1E657C0-93CB-471F-9FD0-50B136C0D557}"/>
    <dgm:cxn modelId="{E7B202F2-4919-41D7-A60F-C643333F166A}" type="presParOf" srcId="{946806FF-C7D6-4215-87B6-8B066386D7A5}" destId="{2E6CE33A-30BC-4876-BEB7-94249FD21DFB}" srcOrd="0" destOrd="0" presId="urn:microsoft.com/office/officeart/2005/8/layout/vList4"/>
    <dgm:cxn modelId="{CE0BCFF8-4466-4BDF-AA8C-F594DC9D9FDE}" type="presParOf" srcId="{2E6CE33A-30BC-4876-BEB7-94249FD21DFB}" destId="{CEFE2D3B-592C-439A-A65D-9CCF741B9C3F}" srcOrd="0" destOrd="0" presId="urn:microsoft.com/office/officeart/2005/8/layout/vList4"/>
    <dgm:cxn modelId="{C5D6370D-E6BD-4CB1-A61A-5BAA09B0C3DC}" type="presParOf" srcId="{2E6CE33A-30BC-4876-BEB7-94249FD21DFB}" destId="{759CFFD7-DFC5-42B4-9021-9A871A96D09B}" srcOrd="1" destOrd="0" presId="urn:microsoft.com/office/officeart/2005/8/layout/vList4"/>
    <dgm:cxn modelId="{7141DF67-8755-4049-9CAA-3D3768F822FF}" type="presParOf" srcId="{2E6CE33A-30BC-4876-BEB7-94249FD21DFB}" destId="{FBDDE1AC-1404-4296-AD3D-71E489D97457}" srcOrd="2" destOrd="0" presId="urn:microsoft.com/office/officeart/2005/8/layout/vList4"/>
    <dgm:cxn modelId="{AD0A17BA-2609-4854-99CC-54A327F99F6D}" type="presParOf" srcId="{946806FF-C7D6-4215-87B6-8B066386D7A5}" destId="{13E63C22-D635-4152-87E0-B50DAAD6C2A4}" srcOrd="1" destOrd="0" presId="urn:microsoft.com/office/officeart/2005/8/layout/vList4"/>
    <dgm:cxn modelId="{20FEB078-31D8-4BE9-9922-CA3A4B7116DE}" type="presParOf" srcId="{946806FF-C7D6-4215-87B6-8B066386D7A5}" destId="{E1A54AF7-1649-47AE-8C1B-965C7F35C36F}" srcOrd="2" destOrd="0" presId="urn:microsoft.com/office/officeart/2005/8/layout/vList4"/>
    <dgm:cxn modelId="{12962EE8-1E24-4EFB-9541-B4A954B19E2E}" type="presParOf" srcId="{E1A54AF7-1649-47AE-8C1B-965C7F35C36F}" destId="{9DDD0604-1E12-48F3-B5BC-5DA8210074EF}" srcOrd="0" destOrd="0" presId="urn:microsoft.com/office/officeart/2005/8/layout/vList4"/>
    <dgm:cxn modelId="{BB7AA1D6-3699-4FAB-9FD8-9FDD27376D97}" type="presParOf" srcId="{E1A54AF7-1649-47AE-8C1B-965C7F35C36F}" destId="{54260B0D-9B5B-497A-8685-17319D52CDE5}" srcOrd="1" destOrd="0" presId="urn:microsoft.com/office/officeart/2005/8/layout/vList4"/>
    <dgm:cxn modelId="{F0BD2B1B-8FFC-4821-87C2-45C578FA9FE7}" type="presParOf" srcId="{E1A54AF7-1649-47AE-8C1B-965C7F35C36F}" destId="{025AE33A-D2C6-4837-AF73-0E3B86B1B5BA}" srcOrd="2" destOrd="0" presId="urn:microsoft.com/office/officeart/2005/8/layout/vList4"/>
    <dgm:cxn modelId="{37D1ABB8-1579-44B3-9188-FB1A52E2B1AB}" type="presParOf" srcId="{946806FF-C7D6-4215-87B6-8B066386D7A5}" destId="{36DEA6D3-D1FC-41A4-A7B6-264BF97F1BA8}" srcOrd="3" destOrd="0" presId="urn:microsoft.com/office/officeart/2005/8/layout/vList4"/>
    <dgm:cxn modelId="{2419DD41-18BD-432D-B013-DAB088A47E35}" type="presParOf" srcId="{946806FF-C7D6-4215-87B6-8B066386D7A5}" destId="{A168BFC6-E421-4B6E-8D25-0A613AA81E52}" srcOrd="4" destOrd="0" presId="urn:microsoft.com/office/officeart/2005/8/layout/vList4"/>
    <dgm:cxn modelId="{4548FA1B-8D8D-4778-8BF7-AAE622103022}" type="presParOf" srcId="{A168BFC6-E421-4B6E-8D25-0A613AA81E52}" destId="{C7D8C334-7B07-484C-AFFC-89A8B422BB81}" srcOrd="0" destOrd="0" presId="urn:microsoft.com/office/officeart/2005/8/layout/vList4"/>
    <dgm:cxn modelId="{3C0FC5D4-1499-402D-922C-55B1D24B8B97}" type="presParOf" srcId="{A168BFC6-E421-4B6E-8D25-0A613AA81E52}" destId="{1AAF8865-0D0B-4FA3-8578-6ED7F9DC2A43}" srcOrd="1" destOrd="0" presId="urn:microsoft.com/office/officeart/2005/8/layout/vList4"/>
    <dgm:cxn modelId="{317854A0-91EB-4BD7-BD63-EA54A9F885DE}" type="presParOf" srcId="{A168BFC6-E421-4B6E-8D25-0A613AA81E52}" destId="{C2AFF5CD-F79D-47A4-89C4-884B166F1BE6}" srcOrd="2" destOrd="0" presId="urn:microsoft.com/office/officeart/2005/8/layout/vList4"/>
    <dgm:cxn modelId="{105C8A32-AA3A-4B17-843F-F7591E7A4D9D}" type="presParOf" srcId="{946806FF-C7D6-4215-87B6-8B066386D7A5}" destId="{1A9D56A7-D11A-4889-9074-08EB28AD0A6C}" srcOrd="5" destOrd="0" presId="urn:microsoft.com/office/officeart/2005/8/layout/vList4"/>
    <dgm:cxn modelId="{4EFCF72F-DB61-42B4-A608-08D3B680DE46}" type="presParOf" srcId="{946806FF-C7D6-4215-87B6-8B066386D7A5}" destId="{4B6049FB-43FD-44DE-9B57-A0F2F86B9F17}" srcOrd="6" destOrd="0" presId="urn:microsoft.com/office/officeart/2005/8/layout/vList4"/>
    <dgm:cxn modelId="{B6A7EB79-DAB4-4EFA-B09B-79D1E0612B12}" type="presParOf" srcId="{4B6049FB-43FD-44DE-9B57-A0F2F86B9F17}" destId="{7FF98611-AB7D-426B-AD6B-8D8C365912A6}" srcOrd="0" destOrd="0" presId="urn:microsoft.com/office/officeart/2005/8/layout/vList4"/>
    <dgm:cxn modelId="{38AA1A09-6618-44A2-BFD4-7488326BE62C}" type="presParOf" srcId="{4B6049FB-43FD-44DE-9B57-A0F2F86B9F17}" destId="{E51778BB-1936-4FEE-BE04-DAA5D0BB90C2}" srcOrd="1" destOrd="0" presId="urn:microsoft.com/office/officeart/2005/8/layout/vList4"/>
    <dgm:cxn modelId="{7F82BE9C-FD21-467F-B0E8-D853C898C646}" type="presParOf" srcId="{4B6049FB-43FD-44DE-9B57-A0F2F86B9F17}" destId="{1C718CD6-E0CF-4701-ADFF-CD027813DD5A}" srcOrd="2" destOrd="0" presId="urn:microsoft.com/office/officeart/2005/8/layout/vList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2AFE92-3B7A-4734-97C0-3AF2D7128C5C}" type="doc">
      <dgm:prSet loTypeId="urn:microsoft.com/office/officeart/2005/8/layout/hProcess6" loCatId="process" qsTypeId="urn:microsoft.com/office/officeart/2005/8/quickstyle/simple1" qsCatId="simple" csTypeId="urn:microsoft.com/office/officeart/2005/8/colors/colorful4" csCatId="colorful" phldr="1"/>
      <dgm:spPr/>
      <dgm:t>
        <a:bodyPr/>
        <a:lstStyle/>
        <a:p>
          <a:endParaRPr lang="en-GB"/>
        </a:p>
      </dgm:t>
    </dgm:pt>
    <dgm:pt modelId="{4AE6AFA0-DD89-4CF0-8AA7-99D0E8A92566}">
      <dgm:prSet phldrT="[Text]"/>
      <dgm:spPr/>
      <dgm:t>
        <a:bodyPr/>
        <a:lstStyle/>
        <a:p>
          <a:r>
            <a:rPr lang="en-GB" dirty="0"/>
            <a:t>Confirmed case</a:t>
          </a:r>
        </a:p>
      </dgm:t>
    </dgm:pt>
    <dgm:pt modelId="{EC9B1238-ED80-49C5-A263-DE59CAF3DB90}" type="parTrans" cxnId="{34BC454C-10C0-48FC-B0F7-62BF785ED903}">
      <dgm:prSet/>
      <dgm:spPr/>
      <dgm:t>
        <a:bodyPr/>
        <a:lstStyle/>
        <a:p>
          <a:endParaRPr lang="en-GB"/>
        </a:p>
      </dgm:t>
    </dgm:pt>
    <dgm:pt modelId="{BAD26CF0-0CEC-4649-9632-2D7C37093B2A}" type="sibTrans" cxnId="{34BC454C-10C0-48FC-B0F7-62BF785ED903}">
      <dgm:prSet/>
      <dgm:spPr/>
      <dgm:t>
        <a:bodyPr/>
        <a:lstStyle/>
        <a:p>
          <a:endParaRPr lang="en-GB"/>
        </a:p>
      </dgm:t>
    </dgm:pt>
    <dgm:pt modelId="{724DC466-3DC6-40DE-AB3A-777336325F5B}">
      <dgm:prSet phldrT="[Text]"/>
      <dgm:spPr/>
      <dgm:t>
        <a:bodyPr/>
        <a:lstStyle/>
        <a:p>
          <a:r>
            <a:rPr lang="en-GB" dirty="0"/>
            <a:t>Bubble Contacts</a:t>
          </a:r>
        </a:p>
      </dgm:t>
    </dgm:pt>
    <dgm:pt modelId="{77BAB8D0-FA2F-4DE5-A010-A6080AEE6632}" type="parTrans" cxnId="{6B43967A-A607-4502-A228-18F38A23A0A0}">
      <dgm:prSet/>
      <dgm:spPr/>
      <dgm:t>
        <a:bodyPr/>
        <a:lstStyle/>
        <a:p>
          <a:endParaRPr lang="en-GB"/>
        </a:p>
      </dgm:t>
    </dgm:pt>
    <dgm:pt modelId="{0651A0C3-31EA-40E6-AB63-B1C5F8A689FC}" type="sibTrans" cxnId="{6B43967A-A607-4502-A228-18F38A23A0A0}">
      <dgm:prSet/>
      <dgm:spPr/>
      <dgm:t>
        <a:bodyPr/>
        <a:lstStyle/>
        <a:p>
          <a:endParaRPr lang="en-GB"/>
        </a:p>
      </dgm:t>
    </dgm:pt>
    <dgm:pt modelId="{1D39680F-9041-48DA-A6FA-356E8D869C57}">
      <dgm:prSet phldrT="[Text]"/>
      <dgm:spPr/>
      <dgm:t>
        <a:bodyPr/>
        <a:lstStyle/>
        <a:p>
          <a:r>
            <a:rPr lang="en-GB" dirty="0"/>
            <a:t>Clubs Contacts</a:t>
          </a:r>
        </a:p>
      </dgm:t>
    </dgm:pt>
    <dgm:pt modelId="{4B1ED605-C66F-4B5F-96B5-A3EF439B91D6}" type="parTrans" cxnId="{47578528-2A80-4B35-AD92-DC538BC3A227}">
      <dgm:prSet/>
      <dgm:spPr/>
      <dgm:t>
        <a:bodyPr/>
        <a:lstStyle/>
        <a:p>
          <a:endParaRPr lang="en-GB"/>
        </a:p>
      </dgm:t>
    </dgm:pt>
    <dgm:pt modelId="{511908CD-29C2-4BFB-92C8-652F9778A179}" type="sibTrans" cxnId="{47578528-2A80-4B35-AD92-DC538BC3A227}">
      <dgm:prSet/>
      <dgm:spPr/>
      <dgm:t>
        <a:bodyPr/>
        <a:lstStyle/>
        <a:p>
          <a:endParaRPr lang="en-GB"/>
        </a:p>
      </dgm:t>
    </dgm:pt>
    <dgm:pt modelId="{98DF51DF-9CF9-4E4C-A19D-669C8D68042A}">
      <dgm:prSet phldrT="[Text]"/>
      <dgm:spPr/>
      <dgm:t>
        <a:bodyPr/>
        <a:lstStyle/>
        <a:p>
          <a:r>
            <a:rPr lang="en-GB" dirty="0"/>
            <a:t>Transport Contacts</a:t>
          </a:r>
        </a:p>
      </dgm:t>
    </dgm:pt>
    <dgm:pt modelId="{6DDECA73-DA47-4EA3-8318-86267E396993}" type="parTrans" cxnId="{BBCBC852-D6C2-48DA-B785-D9FB37B84E50}">
      <dgm:prSet/>
      <dgm:spPr/>
      <dgm:t>
        <a:bodyPr/>
        <a:lstStyle/>
        <a:p>
          <a:endParaRPr lang="en-GB"/>
        </a:p>
      </dgm:t>
    </dgm:pt>
    <dgm:pt modelId="{4052D537-DDD9-432B-A5B0-A5BD3E09CEB8}" type="sibTrans" cxnId="{BBCBC852-D6C2-48DA-B785-D9FB37B84E50}">
      <dgm:prSet/>
      <dgm:spPr/>
      <dgm:t>
        <a:bodyPr/>
        <a:lstStyle/>
        <a:p>
          <a:endParaRPr lang="en-GB"/>
        </a:p>
      </dgm:t>
    </dgm:pt>
    <dgm:pt modelId="{B745BB72-DB84-43DD-874F-C54CAAB77F66}" type="pres">
      <dgm:prSet presAssocID="{FF2AFE92-3B7A-4734-97C0-3AF2D7128C5C}" presName="theList" presStyleCnt="0">
        <dgm:presLayoutVars>
          <dgm:dir/>
          <dgm:animLvl val="lvl"/>
          <dgm:resizeHandles val="exact"/>
        </dgm:presLayoutVars>
      </dgm:prSet>
      <dgm:spPr/>
    </dgm:pt>
    <dgm:pt modelId="{F228B0D0-E15D-4DCE-BB93-6E64B6C7BB2E}" type="pres">
      <dgm:prSet presAssocID="{4AE6AFA0-DD89-4CF0-8AA7-99D0E8A92566}" presName="compNode" presStyleCnt="0"/>
      <dgm:spPr/>
    </dgm:pt>
    <dgm:pt modelId="{0CDFDA0D-A440-4006-B701-B62405105539}" type="pres">
      <dgm:prSet presAssocID="{4AE6AFA0-DD89-4CF0-8AA7-99D0E8A92566}" presName="noGeometry" presStyleCnt="0"/>
      <dgm:spPr/>
    </dgm:pt>
    <dgm:pt modelId="{798443C9-37B7-4842-A4E3-ED491428F875}" type="pres">
      <dgm:prSet presAssocID="{4AE6AFA0-DD89-4CF0-8AA7-99D0E8A92566}" presName="childTextVisible" presStyleLbl="bgAccFollowNode1" presStyleIdx="0" presStyleCnt="1">
        <dgm:presLayoutVars>
          <dgm:bulletEnabled val="1"/>
        </dgm:presLayoutVars>
      </dgm:prSet>
      <dgm:spPr/>
    </dgm:pt>
    <dgm:pt modelId="{530514AA-BECD-44E1-8308-FD6052E5BE38}" type="pres">
      <dgm:prSet presAssocID="{4AE6AFA0-DD89-4CF0-8AA7-99D0E8A92566}" presName="childTextHidden" presStyleLbl="bgAccFollowNode1" presStyleIdx="0" presStyleCnt="1"/>
      <dgm:spPr/>
    </dgm:pt>
    <dgm:pt modelId="{6C856390-36A5-4C0F-B605-DC970FCB3914}" type="pres">
      <dgm:prSet presAssocID="{4AE6AFA0-DD89-4CF0-8AA7-99D0E8A92566}" presName="parentText" presStyleLbl="node1" presStyleIdx="0" presStyleCnt="1">
        <dgm:presLayoutVars>
          <dgm:chMax val="1"/>
          <dgm:bulletEnabled val="1"/>
        </dgm:presLayoutVars>
      </dgm:prSet>
      <dgm:spPr/>
    </dgm:pt>
  </dgm:ptLst>
  <dgm:cxnLst>
    <dgm:cxn modelId="{763C9424-58B4-49EB-BC44-05F521125DFA}" type="presOf" srcId="{724DC466-3DC6-40DE-AB3A-777336325F5B}" destId="{530514AA-BECD-44E1-8308-FD6052E5BE38}" srcOrd="1" destOrd="0" presId="urn:microsoft.com/office/officeart/2005/8/layout/hProcess6"/>
    <dgm:cxn modelId="{47578528-2A80-4B35-AD92-DC538BC3A227}" srcId="{4AE6AFA0-DD89-4CF0-8AA7-99D0E8A92566}" destId="{1D39680F-9041-48DA-A6FA-356E8D869C57}" srcOrd="1" destOrd="0" parTransId="{4B1ED605-C66F-4B5F-96B5-A3EF439B91D6}" sibTransId="{511908CD-29C2-4BFB-92C8-652F9778A179}"/>
    <dgm:cxn modelId="{34BC454C-10C0-48FC-B0F7-62BF785ED903}" srcId="{FF2AFE92-3B7A-4734-97C0-3AF2D7128C5C}" destId="{4AE6AFA0-DD89-4CF0-8AA7-99D0E8A92566}" srcOrd="0" destOrd="0" parTransId="{EC9B1238-ED80-49C5-A263-DE59CAF3DB90}" sibTransId="{BAD26CF0-0CEC-4649-9632-2D7C37093B2A}"/>
    <dgm:cxn modelId="{559A044E-49C8-49C9-89B6-C0D7BE330389}" type="presOf" srcId="{FF2AFE92-3B7A-4734-97C0-3AF2D7128C5C}" destId="{B745BB72-DB84-43DD-874F-C54CAAB77F66}" srcOrd="0" destOrd="0" presId="urn:microsoft.com/office/officeart/2005/8/layout/hProcess6"/>
    <dgm:cxn modelId="{2A91D34E-2A53-42A8-B7AB-0D8B5EF4891D}" type="presOf" srcId="{98DF51DF-9CF9-4E4C-A19D-669C8D68042A}" destId="{530514AA-BECD-44E1-8308-FD6052E5BE38}" srcOrd="1" destOrd="2" presId="urn:microsoft.com/office/officeart/2005/8/layout/hProcess6"/>
    <dgm:cxn modelId="{BBCBC852-D6C2-48DA-B785-D9FB37B84E50}" srcId="{4AE6AFA0-DD89-4CF0-8AA7-99D0E8A92566}" destId="{98DF51DF-9CF9-4E4C-A19D-669C8D68042A}" srcOrd="2" destOrd="0" parTransId="{6DDECA73-DA47-4EA3-8318-86267E396993}" sibTransId="{4052D537-DDD9-432B-A5B0-A5BD3E09CEB8}"/>
    <dgm:cxn modelId="{6B43967A-A607-4502-A228-18F38A23A0A0}" srcId="{4AE6AFA0-DD89-4CF0-8AA7-99D0E8A92566}" destId="{724DC466-3DC6-40DE-AB3A-777336325F5B}" srcOrd="0" destOrd="0" parTransId="{77BAB8D0-FA2F-4DE5-A010-A6080AEE6632}" sibTransId="{0651A0C3-31EA-40E6-AB63-B1C5F8A689FC}"/>
    <dgm:cxn modelId="{B9F63DA3-4626-45D2-902A-956BEBCD4DEB}" type="presOf" srcId="{1D39680F-9041-48DA-A6FA-356E8D869C57}" destId="{798443C9-37B7-4842-A4E3-ED491428F875}" srcOrd="0" destOrd="1" presId="urn:microsoft.com/office/officeart/2005/8/layout/hProcess6"/>
    <dgm:cxn modelId="{15CFF8C1-1CD5-4BC1-9D6F-31C502E425AB}" type="presOf" srcId="{724DC466-3DC6-40DE-AB3A-777336325F5B}" destId="{798443C9-37B7-4842-A4E3-ED491428F875}" srcOrd="0" destOrd="0" presId="urn:microsoft.com/office/officeart/2005/8/layout/hProcess6"/>
    <dgm:cxn modelId="{F110D0DB-CCBC-440E-BA34-8871BC60A464}" type="presOf" srcId="{4AE6AFA0-DD89-4CF0-8AA7-99D0E8A92566}" destId="{6C856390-36A5-4C0F-B605-DC970FCB3914}" srcOrd="0" destOrd="0" presId="urn:microsoft.com/office/officeart/2005/8/layout/hProcess6"/>
    <dgm:cxn modelId="{7B3AE8DC-532F-4ABE-A384-A553B20DD874}" type="presOf" srcId="{98DF51DF-9CF9-4E4C-A19D-669C8D68042A}" destId="{798443C9-37B7-4842-A4E3-ED491428F875}" srcOrd="0" destOrd="2" presId="urn:microsoft.com/office/officeart/2005/8/layout/hProcess6"/>
    <dgm:cxn modelId="{9E89E4EC-D2ED-4F06-A524-39F0277D57D5}" type="presOf" srcId="{1D39680F-9041-48DA-A6FA-356E8D869C57}" destId="{530514AA-BECD-44E1-8308-FD6052E5BE38}" srcOrd="1" destOrd="1" presId="urn:microsoft.com/office/officeart/2005/8/layout/hProcess6"/>
    <dgm:cxn modelId="{2B3D7ABF-77F7-4E72-9027-F48F00BE7E04}" type="presParOf" srcId="{B745BB72-DB84-43DD-874F-C54CAAB77F66}" destId="{F228B0D0-E15D-4DCE-BB93-6E64B6C7BB2E}" srcOrd="0" destOrd="0" presId="urn:microsoft.com/office/officeart/2005/8/layout/hProcess6"/>
    <dgm:cxn modelId="{05BC0AF8-4692-4AA9-986C-A193369852DA}" type="presParOf" srcId="{F228B0D0-E15D-4DCE-BB93-6E64B6C7BB2E}" destId="{0CDFDA0D-A440-4006-B701-B62405105539}" srcOrd="0" destOrd="0" presId="urn:microsoft.com/office/officeart/2005/8/layout/hProcess6"/>
    <dgm:cxn modelId="{C4E11F58-BDFE-464E-B07C-C4B952D7E8D8}" type="presParOf" srcId="{F228B0D0-E15D-4DCE-BB93-6E64B6C7BB2E}" destId="{798443C9-37B7-4842-A4E3-ED491428F875}" srcOrd="1" destOrd="0" presId="urn:microsoft.com/office/officeart/2005/8/layout/hProcess6"/>
    <dgm:cxn modelId="{6ACB7340-83F6-4BB6-8635-C99CD7C6B884}" type="presParOf" srcId="{F228B0D0-E15D-4DCE-BB93-6E64B6C7BB2E}" destId="{530514AA-BECD-44E1-8308-FD6052E5BE38}" srcOrd="2" destOrd="0" presId="urn:microsoft.com/office/officeart/2005/8/layout/hProcess6"/>
    <dgm:cxn modelId="{21C82169-973B-47C4-86B0-12ABB0B5BF36}" type="presParOf" srcId="{F228B0D0-E15D-4DCE-BB93-6E64B6C7BB2E}" destId="{6C856390-36A5-4C0F-B605-DC970FCB3914}" srcOrd="3" destOrd="0" presId="urn:microsoft.com/office/officeart/2005/8/layout/hProcess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C4C9B6-D09F-401C-AEF1-72630073F24D}"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GB"/>
        </a:p>
      </dgm:t>
    </dgm:pt>
    <dgm:pt modelId="{BEAB311C-D6FA-47D3-AD2B-872ED37EDC70}">
      <dgm:prSet phldrT="[Text]">
        <dgm:style>
          <a:lnRef idx="1">
            <a:schemeClr val="accent3"/>
          </a:lnRef>
          <a:fillRef idx="2">
            <a:schemeClr val="accent3"/>
          </a:fillRef>
          <a:effectRef idx="1">
            <a:schemeClr val="accent3"/>
          </a:effectRef>
          <a:fontRef idx="minor">
            <a:schemeClr val="dk1"/>
          </a:fontRef>
        </dgm:style>
      </dgm:prSet>
      <dgm:spPr/>
      <dgm:t>
        <a:bodyPr/>
        <a:lstStyle/>
        <a:p>
          <a:r>
            <a:rPr lang="en-GB" dirty="0">
              <a:sym typeface="Wingdings" panose="05000000000000000000" pitchFamily="2" charset="2"/>
            </a:rPr>
            <a:t> We have not been through a combined flu/ COVID season-unknown territory</a:t>
          </a:r>
        </a:p>
        <a:p>
          <a:r>
            <a:rPr lang="en-GB" dirty="0">
              <a:sym typeface="Wingdings" panose="05000000000000000000" pitchFamily="2" charset="2"/>
            </a:rPr>
            <a:t>More confusion on diagnosis</a:t>
          </a:r>
          <a:endParaRPr lang="en-GB" dirty="0"/>
        </a:p>
      </dgm:t>
    </dgm:pt>
    <dgm:pt modelId="{F10E9100-DE93-4978-8884-94A9FBB0FEFB}" type="parTrans" cxnId="{43F05B3F-E071-4A67-BADA-3C5B6C5436F6}">
      <dgm:prSet/>
      <dgm:spPr/>
      <dgm:t>
        <a:bodyPr/>
        <a:lstStyle/>
        <a:p>
          <a:endParaRPr lang="en-GB"/>
        </a:p>
      </dgm:t>
    </dgm:pt>
    <dgm:pt modelId="{718AE7E5-B586-4743-8561-9DF5A8BFA72D}" type="sibTrans" cxnId="{43F05B3F-E071-4A67-BADA-3C5B6C5436F6}">
      <dgm:prSet/>
      <dgm:spPr/>
      <dgm:t>
        <a:bodyPr/>
        <a:lstStyle/>
        <a:p>
          <a:endParaRPr lang="en-GB"/>
        </a:p>
      </dgm:t>
    </dgm:pt>
    <dgm:pt modelId="{1906B873-7943-4D66-BB51-7FE382386C5D}">
      <dgm:prSet phldrT="[Text]">
        <dgm:style>
          <a:lnRef idx="1">
            <a:schemeClr val="accent5"/>
          </a:lnRef>
          <a:fillRef idx="2">
            <a:schemeClr val="accent5"/>
          </a:fillRef>
          <a:effectRef idx="1">
            <a:schemeClr val="accent5"/>
          </a:effectRef>
          <a:fontRef idx="minor">
            <a:schemeClr val="dk1"/>
          </a:fontRef>
        </dgm:style>
      </dgm:prSet>
      <dgm:spPr/>
      <dgm:t>
        <a:bodyPr/>
        <a:lstStyle/>
        <a:p>
          <a:r>
            <a:rPr lang="en-GB" dirty="0">
              <a:sym typeface="Wingdings" panose="05000000000000000000" pitchFamily="2" charset="2"/>
            </a:rPr>
            <a:t> All COVID infection control measures help to reduce other infections including flu</a:t>
          </a:r>
          <a:endParaRPr lang="en-GB" dirty="0"/>
        </a:p>
      </dgm:t>
    </dgm:pt>
    <dgm:pt modelId="{4523CFBB-0C5B-4900-AECE-9485185349AF}" type="parTrans" cxnId="{9E95F8DD-5C59-483E-A260-45EB0B890632}">
      <dgm:prSet/>
      <dgm:spPr/>
      <dgm:t>
        <a:bodyPr/>
        <a:lstStyle/>
        <a:p>
          <a:endParaRPr lang="en-GB"/>
        </a:p>
      </dgm:t>
    </dgm:pt>
    <dgm:pt modelId="{A9859D4E-D1F3-44CB-A7BA-298158F6989B}" type="sibTrans" cxnId="{9E95F8DD-5C59-483E-A260-45EB0B890632}">
      <dgm:prSet/>
      <dgm:spPr/>
      <dgm:t>
        <a:bodyPr/>
        <a:lstStyle/>
        <a:p>
          <a:endParaRPr lang="en-GB"/>
        </a:p>
      </dgm:t>
    </dgm:pt>
    <dgm:pt modelId="{0B70D1D8-A7DB-464D-953D-8A397A9C736E}" type="pres">
      <dgm:prSet presAssocID="{E3C4C9B6-D09F-401C-AEF1-72630073F24D}" presName="compositeShape" presStyleCnt="0">
        <dgm:presLayoutVars>
          <dgm:chMax val="2"/>
          <dgm:dir/>
          <dgm:resizeHandles val="exact"/>
        </dgm:presLayoutVars>
      </dgm:prSet>
      <dgm:spPr/>
    </dgm:pt>
    <dgm:pt modelId="{F657C25A-9612-42B0-BFC4-A07B67F23C45}" type="pres">
      <dgm:prSet presAssocID="{E3C4C9B6-D09F-401C-AEF1-72630073F24D}" presName="divider" presStyleLbl="fgShp" presStyleIdx="0" presStyleCnt="1"/>
      <dgm:spPr/>
    </dgm:pt>
    <dgm:pt modelId="{171B4CCC-487C-47EC-BE80-25FD6DFC71DC}" type="pres">
      <dgm:prSet presAssocID="{BEAB311C-D6FA-47D3-AD2B-872ED37EDC70}" presName="downArrow" presStyleLbl="node1" presStyleIdx="0" presStyleCnt="2"/>
      <dgm:spPr>
        <a:solidFill>
          <a:srgbClr val="92D050"/>
        </a:solidFill>
      </dgm:spPr>
    </dgm:pt>
    <dgm:pt modelId="{CF84EC2E-B257-4F7C-B618-2244F5BE3D1D}" type="pres">
      <dgm:prSet presAssocID="{BEAB311C-D6FA-47D3-AD2B-872ED37EDC70}" presName="downArrowText" presStyleLbl="revTx" presStyleIdx="0" presStyleCnt="2" custScaleX="155890">
        <dgm:presLayoutVars>
          <dgm:bulletEnabled val="1"/>
        </dgm:presLayoutVars>
      </dgm:prSet>
      <dgm:spPr/>
    </dgm:pt>
    <dgm:pt modelId="{9345510A-13C9-4120-B7C4-F00376848510}" type="pres">
      <dgm:prSet presAssocID="{1906B873-7943-4D66-BB51-7FE382386C5D}" presName="upArrow" presStyleLbl="node1" presStyleIdx="1" presStyleCnt="2"/>
      <dgm:spPr>
        <a:solidFill>
          <a:srgbClr val="FF0000"/>
        </a:solidFill>
      </dgm:spPr>
    </dgm:pt>
    <dgm:pt modelId="{4BDB814C-9E48-4710-A449-56365C686016}" type="pres">
      <dgm:prSet presAssocID="{1906B873-7943-4D66-BB51-7FE382386C5D}" presName="upArrowText" presStyleLbl="revTx" presStyleIdx="1" presStyleCnt="2" custScaleX="133471">
        <dgm:presLayoutVars>
          <dgm:bulletEnabled val="1"/>
        </dgm:presLayoutVars>
      </dgm:prSet>
      <dgm:spPr/>
    </dgm:pt>
  </dgm:ptLst>
  <dgm:cxnLst>
    <dgm:cxn modelId="{F637FE18-C113-4534-8C20-63CC46FE8490}" type="presOf" srcId="{1906B873-7943-4D66-BB51-7FE382386C5D}" destId="{4BDB814C-9E48-4710-A449-56365C686016}" srcOrd="0" destOrd="0" presId="urn:microsoft.com/office/officeart/2005/8/layout/arrow3"/>
    <dgm:cxn modelId="{B3857F2A-0569-4132-98A2-FE763179E80C}" type="presOf" srcId="{BEAB311C-D6FA-47D3-AD2B-872ED37EDC70}" destId="{CF84EC2E-B257-4F7C-B618-2244F5BE3D1D}" srcOrd="0" destOrd="0" presId="urn:microsoft.com/office/officeart/2005/8/layout/arrow3"/>
    <dgm:cxn modelId="{43F05B3F-E071-4A67-BADA-3C5B6C5436F6}" srcId="{E3C4C9B6-D09F-401C-AEF1-72630073F24D}" destId="{BEAB311C-D6FA-47D3-AD2B-872ED37EDC70}" srcOrd="0" destOrd="0" parTransId="{F10E9100-DE93-4978-8884-94A9FBB0FEFB}" sibTransId="{718AE7E5-B586-4743-8561-9DF5A8BFA72D}"/>
    <dgm:cxn modelId="{F8823CC3-7CD0-467B-A286-CEED78AAF328}" type="presOf" srcId="{E3C4C9B6-D09F-401C-AEF1-72630073F24D}" destId="{0B70D1D8-A7DB-464D-953D-8A397A9C736E}" srcOrd="0" destOrd="0" presId="urn:microsoft.com/office/officeart/2005/8/layout/arrow3"/>
    <dgm:cxn modelId="{9E95F8DD-5C59-483E-A260-45EB0B890632}" srcId="{E3C4C9B6-D09F-401C-AEF1-72630073F24D}" destId="{1906B873-7943-4D66-BB51-7FE382386C5D}" srcOrd="1" destOrd="0" parTransId="{4523CFBB-0C5B-4900-AECE-9485185349AF}" sibTransId="{A9859D4E-D1F3-44CB-A7BA-298158F6989B}"/>
    <dgm:cxn modelId="{FC785CB9-CB16-4FDA-8F43-0D091C45408D}" type="presParOf" srcId="{0B70D1D8-A7DB-464D-953D-8A397A9C736E}" destId="{F657C25A-9612-42B0-BFC4-A07B67F23C45}" srcOrd="0" destOrd="0" presId="urn:microsoft.com/office/officeart/2005/8/layout/arrow3"/>
    <dgm:cxn modelId="{A39DF3B3-D5FF-4C99-A02D-807387531BFE}" type="presParOf" srcId="{0B70D1D8-A7DB-464D-953D-8A397A9C736E}" destId="{171B4CCC-487C-47EC-BE80-25FD6DFC71DC}" srcOrd="1" destOrd="0" presId="urn:microsoft.com/office/officeart/2005/8/layout/arrow3"/>
    <dgm:cxn modelId="{F85689E6-5628-44DA-8DF5-BBC50E1BC39C}" type="presParOf" srcId="{0B70D1D8-A7DB-464D-953D-8A397A9C736E}" destId="{CF84EC2E-B257-4F7C-B618-2244F5BE3D1D}" srcOrd="2" destOrd="0" presId="urn:microsoft.com/office/officeart/2005/8/layout/arrow3"/>
    <dgm:cxn modelId="{41D0753F-A085-47C1-B15A-69AF512AA2AC}" type="presParOf" srcId="{0B70D1D8-A7DB-464D-953D-8A397A9C736E}" destId="{9345510A-13C9-4120-B7C4-F00376848510}" srcOrd="3" destOrd="0" presId="urn:microsoft.com/office/officeart/2005/8/layout/arrow3"/>
    <dgm:cxn modelId="{B4DD27B7-EF5C-4E31-B18A-497947D6D49B}" type="presParOf" srcId="{0B70D1D8-A7DB-464D-953D-8A397A9C736E}" destId="{4BDB814C-9E48-4710-A449-56365C686016}"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51EE41-1F3A-4F8E-BB2A-3C9B3DC0FB30}"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lang="en-GB"/>
        </a:p>
      </dgm:t>
    </dgm:pt>
    <dgm:pt modelId="{3B5487E4-C0B9-4457-80B1-2B71E15E9276}">
      <dgm:prSet phldrT="[Text]"/>
      <dgm:spPr>
        <a:solidFill>
          <a:srgbClr val="C00000"/>
        </a:solidFill>
      </dgm:spPr>
      <dgm:t>
        <a:bodyPr/>
        <a:lstStyle/>
        <a:p>
          <a:r>
            <a:rPr lang="en-GB" b="1" dirty="0"/>
            <a:t>Father of child confirmed with COVID-19 </a:t>
          </a:r>
        </a:p>
      </dgm:t>
    </dgm:pt>
    <dgm:pt modelId="{12883BDC-4F9C-4DC2-B845-BFC5D0A14625}" type="parTrans" cxnId="{D2F274E8-687D-4784-A81A-E6E65F780E55}">
      <dgm:prSet/>
      <dgm:spPr/>
      <dgm:t>
        <a:bodyPr/>
        <a:lstStyle/>
        <a:p>
          <a:endParaRPr lang="en-GB"/>
        </a:p>
      </dgm:t>
    </dgm:pt>
    <dgm:pt modelId="{5F70D0A6-6D12-4F3D-B43B-DA57F6AD0242}" type="sibTrans" cxnId="{D2F274E8-687D-4784-A81A-E6E65F780E55}">
      <dgm:prSet/>
      <dgm:spPr/>
      <dgm:t>
        <a:bodyPr/>
        <a:lstStyle/>
        <a:p>
          <a:endParaRPr lang="en-GB"/>
        </a:p>
      </dgm:t>
    </dgm:pt>
    <dgm:pt modelId="{2149D72D-E5FE-48B8-A8FA-129D83CFA014}">
      <dgm:prSet phldrT="[Text]"/>
      <dgm:spPr/>
      <dgm:t>
        <a:bodyPr/>
        <a:lstStyle/>
        <a:p>
          <a:r>
            <a:rPr lang="en-GB" dirty="0"/>
            <a:t>Whole household has to isolate (including children coming to your setting</a:t>
          </a:r>
        </a:p>
      </dgm:t>
    </dgm:pt>
    <dgm:pt modelId="{73341C43-A937-433A-8DBA-6C1ECA04649C}" type="parTrans" cxnId="{49DC6C1B-FF80-4B1F-BDB9-58313E400D1B}">
      <dgm:prSet/>
      <dgm:spPr/>
      <dgm:t>
        <a:bodyPr/>
        <a:lstStyle/>
        <a:p>
          <a:endParaRPr lang="en-GB"/>
        </a:p>
      </dgm:t>
    </dgm:pt>
    <dgm:pt modelId="{7E1C7342-59E7-4E29-8613-B1AF415FD3C2}" type="sibTrans" cxnId="{49DC6C1B-FF80-4B1F-BDB9-58313E400D1B}">
      <dgm:prSet/>
      <dgm:spPr/>
      <dgm:t>
        <a:bodyPr/>
        <a:lstStyle/>
        <a:p>
          <a:endParaRPr lang="en-GB"/>
        </a:p>
      </dgm:t>
    </dgm:pt>
    <dgm:pt modelId="{797888B7-7B49-48AA-A96F-30BBD7A239C8}">
      <dgm:prSet phldrT="[Text]"/>
      <dgm:spPr>
        <a:solidFill>
          <a:srgbClr val="00B050"/>
        </a:solidFill>
      </dgm:spPr>
      <dgm:t>
        <a:bodyPr/>
        <a:lstStyle/>
        <a:p>
          <a:r>
            <a:rPr lang="en-GB" dirty="0"/>
            <a:t>People in setting have not had contact with the father</a:t>
          </a:r>
        </a:p>
      </dgm:t>
    </dgm:pt>
    <dgm:pt modelId="{7AAE3EA8-156F-454F-93E3-495997218E75}" type="parTrans" cxnId="{15089346-E742-443B-85A8-0562E2993A78}">
      <dgm:prSet/>
      <dgm:spPr/>
      <dgm:t>
        <a:bodyPr/>
        <a:lstStyle/>
        <a:p>
          <a:endParaRPr lang="en-GB"/>
        </a:p>
      </dgm:t>
    </dgm:pt>
    <dgm:pt modelId="{8B4E431D-5FF8-4B21-A698-808D41D99BD0}" type="sibTrans" cxnId="{15089346-E742-443B-85A8-0562E2993A78}">
      <dgm:prSet/>
      <dgm:spPr/>
      <dgm:t>
        <a:bodyPr/>
        <a:lstStyle/>
        <a:p>
          <a:endParaRPr lang="en-GB"/>
        </a:p>
      </dgm:t>
    </dgm:pt>
    <dgm:pt modelId="{602D3469-898A-43CA-BA2D-7D1F04E5A2F5}">
      <dgm:prSet phldrT="[Text]"/>
      <dgm:spPr/>
      <dgm:t>
        <a:bodyPr/>
        <a:lstStyle/>
        <a:p>
          <a:r>
            <a:rPr lang="en-GB" dirty="0"/>
            <a:t>Other close contacts have to isolate</a:t>
          </a:r>
        </a:p>
      </dgm:t>
    </dgm:pt>
    <dgm:pt modelId="{7FC44325-E87E-40BB-9323-0695B85E9718}" type="parTrans" cxnId="{4A704F84-32A3-486E-B280-A81C2C277011}">
      <dgm:prSet/>
      <dgm:spPr/>
      <dgm:t>
        <a:bodyPr/>
        <a:lstStyle/>
        <a:p>
          <a:endParaRPr lang="en-GB"/>
        </a:p>
      </dgm:t>
    </dgm:pt>
    <dgm:pt modelId="{9D5AE562-079B-4AFE-97F8-2164ACCB817C}" type="sibTrans" cxnId="{4A704F84-32A3-486E-B280-A81C2C277011}">
      <dgm:prSet/>
      <dgm:spPr/>
      <dgm:t>
        <a:bodyPr/>
        <a:lstStyle/>
        <a:p>
          <a:endParaRPr lang="en-GB"/>
        </a:p>
      </dgm:t>
    </dgm:pt>
    <dgm:pt modelId="{4F67FB0B-9C04-484E-90B2-0D92AE9FB9E8}">
      <dgm:prSet phldrT="[Text]" custT="1"/>
      <dgm:spPr>
        <a:solidFill>
          <a:srgbClr val="00B050"/>
        </a:solidFill>
      </dgm:spPr>
      <dgm:t>
        <a:bodyPr/>
        <a:lstStyle/>
        <a:p>
          <a:r>
            <a:rPr lang="en-GB" sz="1300" kern="1200" dirty="0"/>
            <a:t>People who have </a:t>
          </a:r>
          <a:r>
            <a:rPr lang="en-GB" sz="1300" kern="1200" dirty="0">
              <a:solidFill>
                <a:prstClr val="white"/>
              </a:solidFill>
              <a:latin typeface="Arial"/>
              <a:ea typeface="+mn-ea"/>
              <a:cs typeface="+mn-cs"/>
            </a:rPr>
            <a:t>been</a:t>
          </a:r>
          <a:r>
            <a:rPr lang="en-GB" sz="1300" kern="1200" dirty="0"/>
            <a:t> in contact with contact- do not isolate</a:t>
          </a:r>
        </a:p>
      </dgm:t>
    </dgm:pt>
    <dgm:pt modelId="{68289299-E5B9-48FC-B29B-0B5E6EBEFD79}" type="parTrans" cxnId="{4947F3B6-86D5-400B-B3F3-7675190973D8}">
      <dgm:prSet/>
      <dgm:spPr/>
      <dgm:t>
        <a:bodyPr/>
        <a:lstStyle/>
        <a:p>
          <a:endParaRPr lang="en-GB"/>
        </a:p>
      </dgm:t>
    </dgm:pt>
    <dgm:pt modelId="{0C402278-D4E7-4A44-9EA4-4846F18B1D3A}" type="sibTrans" cxnId="{4947F3B6-86D5-400B-B3F3-7675190973D8}">
      <dgm:prSet/>
      <dgm:spPr/>
      <dgm:t>
        <a:bodyPr/>
        <a:lstStyle/>
        <a:p>
          <a:endParaRPr lang="en-GB"/>
        </a:p>
      </dgm:t>
    </dgm:pt>
    <dgm:pt modelId="{DF4D5444-BB1B-4382-B096-2FA94CF1A34B}">
      <dgm:prSet phldrT="[Text]"/>
      <dgm:spPr>
        <a:solidFill>
          <a:srgbClr val="00B050"/>
        </a:solidFill>
      </dgm:spPr>
      <dgm:t>
        <a:bodyPr/>
        <a:lstStyle/>
        <a:p>
          <a:r>
            <a:rPr lang="en-GB" dirty="0"/>
            <a:t>Therefore they do NOT need to isolate</a:t>
          </a:r>
        </a:p>
      </dgm:t>
    </dgm:pt>
    <dgm:pt modelId="{7D3D8F49-75D0-4D1B-BD96-B1A109CDF600}" type="parTrans" cxnId="{85AD76EE-1CCB-4C19-97E7-4EB45CEAB253}">
      <dgm:prSet/>
      <dgm:spPr/>
      <dgm:t>
        <a:bodyPr/>
        <a:lstStyle/>
        <a:p>
          <a:endParaRPr lang="en-GB"/>
        </a:p>
      </dgm:t>
    </dgm:pt>
    <dgm:pt modelId="{21049C60-1477-438A-AC34-12C19B231F50}" type="sibTrans" cxnId="{85AD76EE-1CCB-4C19-97E7-4EB45CEAB253}">
      <dgm:prSet/>
      <dgm:spPr/>
      <dgm:t>
        <a:bodyPr/>
        <a:lstStyle/>
        <a:p>
          <a:endParaRPr lang="en-GB"/>
        </a:p>
      </dgm:t>
    </dgm:pt>
    <dgm:pt modelId="{9A28D537-E35F-4499-9A0E-D389DEC61D07}" type="pres">
      <dgm:prSet presAssocID="{4151EE41-1F3A-4F8E-BB2A-3C9B3DC0FB30}" presName="diagram" presStyleCnt="0">
        <dgm:presLayoutVars>
          <dgm:chPref val="1"/>
          <dgm:dir/>
          <dgm:animOne val="branch"/>
          <dgm:animLvl val="lvl"/>
          <dgm:resizeHandles val="exact"/>
        </dgm:presLayoutVars>
      </dgm:prSet>
      <dgm:spPr/>
    </dgm:pt>
    <dgm:pt modelId="{D030C7F4-2570-4612-AE99-1CB2B5D93D19}" type="pres">
      <dgm:prSet presAssocID="{3B5487E4-C0B9-4457-80B1-2B71E15E9276}" presName="root1" presStyleCnt="0"/>
      <dgm:spPr/>
    </dgm:pt>
    <dgm:pt modelId="{7812EDB9-EBAE-458C-A7E2-81D4D0EE6247}" type="pres">
      <dgm:prSet presAssocID="{3B5487E4-C0B9-4457-80B1-2B71E15E9276}" presName="LevelOneTextNode" presStyleLbl="node0" presStyleIdx="0" presStyleCnt="1">
        <dgm:presLayoutVars>
          <dgm:chPref val="3"/>
        </dgm:presLayoutVars>
      </dgm:prSet>
      <dgm:spPr/>
    </dgm:pt>
    <dgm:pt modelId="{9B8E0BBB-2A45-478D-A296-4E24E19433D1}" type="pres">
      <dgm:prSet presAssocID="{3B5487E4-C0B9-4457-80B1-2B71E15E9276}" presName="level2hierChild" presStyleCnt="0"/>
      <dgm:spPr/>
    </dgm:pt>
    <dgm:pt modelId="{9E094A46-3D97-480F-95AC-1D8BA27C3887}" type="pres">
      <dgm:prSet presAssocID="{73341C43-A937-433A-8DBA-6C1ECA04649C}" presName="conn2-1" presStyleLbl="parChTrans1D2" presStyleIdx="0" presStyleCnt="2"/>
      <dgm:spPr/>
    </dgm:pt>
    <dgm:pt modelId="{8BC40353-AF75-4467-AF1B-4DCAABBD9A51}" type="pres">
      <dgm:prSet presAssocID="{73341C43-A937-433A-8DBA-6C1ECA04649C}" presName="connTx" presStyleLbl="parChTrans1D2" presStyleIdx="0" presStyleCnt="2"/>
      <dgm:spPr/>
    </dgm:pt>
    <dgm:pt modelId="{A8CBEA1C-6C9E-400A-A918-D76177F86B4E}" type="pres">
      <dgm:prSet presAssocID="{2149D72D-E5FE-48B8-A8FA-129D83CFA014}" presName="root2" presStyleCnt="0"/>
      <dgm:spPr/>
    </dgm:pt>
    <dgm:pt modelId="{949BF5E3-B85E-49E4-82A2-A8910DDCDFE8}" type="pres">
      <dgm:prSet presAssocID="{2149D72D-E5FE-48B8-A8FA-129D83CFA014}" presName="LevelTwoTextNode" presStyleLbl="node2" presStyleIdx="0" presStyleCnt="2" custScaleX="98802" custScaleY="208354">
        <dgm:presLayoutVars>
          <dgm:chPref val="3"/>
        </dgm:presLayoutVars>
      </dgm:prSet>
      <dgm:spPr/>
    </dgm:pt>
    <dgm:pt modelId="{CDD371DC-D0BC-4954-A371-CB39CD74D682}" type="pres">
      <dgm:prSet presAssocID="{2149D72D-E5FE-48B8-A8FA-129D83CFA014}" presName="level3hierChild" presStyleCnt="0"/>
      <dgm:spPr/>
    </dgm:pt>
    <dgm:pt modelId="{B599AA7D-022D-40B3-8907-B8AE15D64CFF}" type="pres">
      <dgm:prSet presAssocID="{7AAE3EA8-156F-454F-93E3-495997218E75}" presName="conn2-1" presStyleLbl="parChTrans1D3" presStyleIdx="0" presStyleCnt="3"/>
      <dgm:spPr/>
    </dgm:pt>
    <dgm:pt modelId="{89A72583-3A49-4DA9-96F7-6019DC3EF87B}" type="pres">
      <dgm:prSet presAssocID="{7AAE3EA8-156F-454F-93E3-495997218E75}" presName="connTx" presStyleLbl="parChTrans1D3" presStyleIdx="0" presStyleCnt="3"/>
      <dgm:spPr/>
    </dgm:pt>
    <dgm:pt modelId="{FDE55BE4-B897-4493-BF6D-C8415BF7DB48}" type="pres">
      <dgm:prSet presAssocID="{797888B7-7B49-48AA-A96F-30BBD7A239C8}" presName="root2" presStyleCnt="0"/>
      <dgm:spPr/>
    </dgm:pt>
    <dgm:pt modelId="{C656E599-363C-4DD2-B981-B69DB51E00A9}" type="pres">
      <dgm:prSet presAssocID="{797888B7-7B49-48AA-A96F-30BBD7A239C8}" presName="LevelTwoTextNode" presStyleLbl="node3" presStyleIdx="0" presStyleCnt="3">
        <dgm:presLayoutVars>
          <dgm:chPref val="3"/>
        </dgm:presLayoutVars>
      </dgm:prSet>
      <dgm:spPr/>
    </dgm:pt>
    <dgm:pt modelId="{23F03AD5-B694-4A51-8367-E31BCC8C831A}" type="pres">
      <dgm:prSet presAssocID="{797888B7-7B49-48AA-A96F-30BBD7A239C8}" presName="level3hierChild" presStyleCnt="0"/>
      <dgm:spPr/>
    </dgm:pt>
    <dgm:pt modelId="{77698EA6-73A2-41A5-9072-C4D2CBCC2C14}" type="pres">
      <dgm:prSet presAssocID="{7D3D8F49-75D0-4D1B-BD96-B1A109CDF600}" presName="conn2-1" presStyleLbl="parChTrans1D3" presStyleIdx="1" presStyleCnt="3"/>
      <dgm:spPr/>
    </dgm:pt>
    <dgm:pt modelId="{7B7540EB-A1D9-4478-ADF6-3FD65633A146}" type="pres">
      <dgm:prSet presAssocID="{7D3D8F49-75D0-4D1B-BD96-B1A109CDF600}" presName="connTx" presStyleLbl="parChTrans1D3" presStyleIdx="1" presStyleCnt="3"/>
      <dgm:spPr/>
    </dgm:pt>
    <dgm:pt modelId="{CF48E413-2E51-41F8-BFD7-4C7085F4C51D}" type="pres">
      <dgm:prSet presAssocID="{DF4D5444-BB1B-4382-B096-2FA94CF1A34B}" presName="root2" presStyleCnt="0"/>
      <dgm:spPr/>
    </dgm:pt>
    <dgm:pt modelId="{3E85BD61-AFE0-43A0-830A-41892F033385}" type="pres">
      <dgm:prSet presAssocID="{DF4D5444-BB1B-4382-B096-2FA94CF1A34B}" presName="LevelTwoTextNode" presStyleLbl="node3" presStyleIdx="1" presStyleCnt="3">
        <dgm:presLayoutVars>
          <dgm:chPref val="3"/>
        </dgm:presLayoutVars>
      </dgm:prSet>
      <dgm:spPr/>
    </dgm:pt>
    <dgm:pt modelId="{FAC0E9DD-DE4D-44E1-8AAC-268B2DA17EB8}" type="pres">
      <dgm:prSet presAssocID="{DF4D5444-BB1B-4382-B096-2FA94CF1A34B}" presName="level3hierChild" presStyleCnt="0"/>
      <dgm:spPr/>
    </dgm:pt>
    <dgm:pt modelId="{BA3211B8-4005-4C4C-8319-580F011EA0C8}" type="pres">
      <dgm:prSet presAssocID="{7FC44325-E87E-40BB-9323-0695B85E9718}" presName="conn2-1" presStyleLbl="parChTrans1D2" presStyleIdx="1" presStyleCnt="2"/>
      <dgm:spPr/>
    </dgm:pt>
    <dgm:pt modelId="{040EDF5A-9EC7-4C4C-BAC6-F70B8A879D8A}" type="pres">
      <dgm:prSet presAssocID="{7FC44325-E87E-40BB-9323-0695B85E9718}" presName="connTx" presStyleLbl="parChTrans1D2" presStyleIdx="1" presStyleCnt="2"/>
      <dgm:spPr/>
    </dgm:pt>
    <dgm:pt modelId="{07E25329-0A11-4125-A527-B81C964863CB}" type="pres">
      <dgm:prSet presAssocID="{602D3469-898A-43CA-BA2D-7D1F04E5A2F5}" presName="root2" presStyleCnt="0"/>
      <dgm:spPr/>
    </dgm:pt>
    <dgm:pt modelId="{D2C633B8-92A6-485A-805B-D52645B545BB}" type="pres">
      <dgm:prSet presAssocID="{602D3469-898A-43CA-BA2D-7D1F04E5A2F5}" presName="LevelTwoTextNode" presStyleLbl="node2" presStyleIdx="1" presStyleCnt="2">
        <dgm:presLayoutVars>
          <dgm:chPref val="3"/>
        </dgm:presLayoutVars>
      </dgm:prSet>
      <dgm:spPr/>
    </dgm:pt>
    <dgm:pt modelId="{904EAA75-0D4E-4517-A6E2-285060F50F0B}" type="pres">
      <dgm:prSet presAssocID="{602D3469-898A-43CA-BA2D-7D1F04E5A2F5}" presName="level3hierChild" presStyleCnt="0"/>
      <dgm:spPr/>
    </dgm:pt>
    <dgm:pt modelId="{CC3B4D66-E6AC-4651-B63E-9FDAB8DC82E2}" type="pres">
      <dgm:prSet presAssocID="{68289299-E5B9-48FC-B29B-0B5E6EBEFD79}" presName="conn2-1" presStyleLbl="parChTrans1D3" presStyleIdx="2" presStyleCnt="3"/>
      <dgm:spPr/>
    </dgm:pt>
    <dgm:pt modelId="{89443D3B-1EF9-48EC-9F5C-54FB9122F86D}" type="pres">
      <dgm:prSet presAssocID="{68289299-E5B9-48FC-B29B-0B5E6EBEFD79}" presName="connTx" presStyleLbl="parChTrans1D3" presStyleIdx="2" presStyleCnt="3"/>
      <dgm:spPr/>
    </dgm:pt>
    <dgm:pt modelId="{43ACFF43-E86B-4219-8D22-1F07A197A11B}" type="pres">
      <dgm:prSet presAssocID="{4F67FB0B-9C04-484E-90B2-0D92AE9FB9E8}" presName="root2" presStyleCnt="0"/>
      <dgm:spPr/>
    </dgm:pt>
    <dgm:pt modelId="{EF42A055-A6E9-49F0-A180-E5CE46F29350}" type="pres">
      <dgm:prSet presAssocID="{4F67FB0B-9C04-484E-90B2-0D92AE9FB9E8}" presName="LevelTwoTextNode" presStyleLbl="node3" presStyleIdx="2" presStyleCnt="3">
        <dgm:presLayoutVars>
          <dgm:chPref val="3"/>
        </dgm:presLayoutVars>
      </dgm:prSet>
      <dgm:spPr/>
    </dgm:pt>
    <dgm:pt modelId="{55469BC6-C815-4FE6-B5E6-2AD3069C260B}" type="pres">
      <dgm:prSet presAssocID="{4F67FB0B-9C04-484E-90B2-0D92AE9FB9E8}" presName="level3hierChild" presStyleCnt="0"/>
      <dgm:spPr/>
    </dgm:pt>
  </dgm:ptLst>
  <dgm:cxnLst>
    <dgm:cxn modelId="{3A778D05-BAE6-4401-8259-4E2FE416652D}" type="presOf" srcId="{4F67FB0B-9C04-484E-90B2-0D92AE9FB9E8}" destId="{EF42A055-A6E9-49F0-A180-E5CE46F29350}" srcOrd="0" destOrd="0" presId="urn:microsoft.com/office/officeart/2005/8/layout/hierarchy2"/>
    <dgm:cxn modelId="{B5AB1516-FE0E-4619-9765-51976E5D9A5E}" type="presOf" srcId="{7FC44325-E87E-40BB-9323-0695B85E9718}" destId="{BA3211B8-4005-4C4C-8319-580F011EA0C8}" srcOrd="0" destOrd="0" presId="urn:microsoft.com/office/officeart/2005/8/layout/hierarchy2"/>
    <dgm:cxn modelId="{58E92F16-EE95-4F16-8CF1-5556582F6482}" type="presOf" srcId="{4151EE41-1F3A-4F8E-BB2A-3C9B3DC0FB30}" destId="{9A28D537-E35F-4499-9A0E-D389DEC61D07}" srcOrd="0" destOrd="0" presId="urn:microsoft.com/office/officeart/2005/8/layout/hierarchy2"/>
    <dgm:cxn modelId="{51DA5016-8C75-45FE-BAE0-A33D43028475}" type="presOf" srcId="{602D3469-898A-43CA-BA2D-7D1F04E5A2F5}" destId="{D2C633B8-92A6-485A-805B-D52645B545BB}" srcOrd="0" destOrd="0" presId="urn:microsoft.com/office/officeart/2005/8/layout/hierarchy2"/>
    <dgm:cxn modelId="{49DC6C1B-FF80-4B1F-BDB9-58313E400D1B}" srcId="{3B5487E4-C0B9-4457-80B1-2B71E15E9276}" destId="{2149D72D-E5FE-48B8-A8FA-129D83CFA014}" srcOrd="0" destOrd="0" parTransId="{73341C43-A937-433A-8DBA-6C1ECA04649C}" sibTransId="{7E1C7342-59E7-4E29-8613-B1AF415FD3C2}"/>
    <dgm:cxn modelId="{29B2181C-8604-4A0E-A325-F9558BB7588C}" type="presOf" srcId="{7FC44325-E87E-40BB-9323-0695B85E9718}" destId="{040EDF5A-9EC7-4C4C-BAC6-F70B8A879D8A}" srcOrd="1" destOrd="0" presId="urn:microsoft.com/office/officeart/2005/8/layout/hierarchy2"/>
    <dgm:cxn modelId="{524EAC3D-F305-4009-BD16-796C5334E3B6}" type="presOf" srcId="{2149D72D-E5FE-48B8-A8FA-129D83CFA014}" destId="{949BF5E3-B85E-49E4-82A2-A8910DDCDFE8}" srcOrd="0" destOrd="0" presId="urn:microsoft.com/office/officeart/2005/8/layout/hierarchy2"/>
    <dgm:cxn modelId="{15089346-E742-443B-85A8-0562E2993A78}" srcId="{2149D72D-E5FE-48B8-A8FA-129D83CFA014}" destId="{797888B7-7B49-48AA-A96F-30BBD7A239C8}" srcOrd="0" destOrd="0" parTransId="{7AAE3EA8-156F-454F-93E3-495997218E75}" sibTransId="{8B4E431D-5FF8-4B21-A698-808D41D99BD0}"/>
    <dgm:cxn modelId="{96D0DE68-CCE7-4193-AF16-3F5EFC550DB0}" type="presOf" srcId="{DF4D5444-BB1B-4382-B096-2FA94CF1A34B}" destId="{3E85BD61-AFE0-43A0-830A-41892F033385}" srcOrd="0" destOrd="0" presId="urn:microsoft.com/office/officeart/2005/8/layout/hierarchy2"/>
    <dgm:cxn modelId="{B998A050-76FE-481E-AB8B-439DEDF37EA5}" type="presOf" srcId="{7AAE3EA8-156F-454F-93E3-495997218E75}" destId="{B599AA7D-022D-40B3-8907-B8AE15D64CFF}" srcOrd="0" destOrd="0" presId="urn:microsoft.com/office/officeart/2005/8/layout/hierarchy2"/>
    <dgm:cxn modelId="{5F51A47D-BE06-4BB3-9452-19000456C84F}" type="presOf" srcId="{3B5487E4-C0B9-4457-80B1-2B71E15E9276}" destId="{7812EDB9-EBAE-458C-A7E2-81D4D0EE6247}" srcOrd="0" destOrd="0" presId="urn:microsoft.com/office/officeart/2005/8/layout/hierarchy2"/>
    <dgm:cxn modelId="{B2D51280-F8CA-4E08-893D-809CC13432C0}" type="presOf" srcId="{7D3D8F49-75D0-4D1B-BD96-B1A109CDF600}" destId="{7B7540EB-A1D9-4478-ADF6-3FD65633A146}" srcOrd="1" destOrd="0" presId="urn:microsoft.com/office/officeart/2005/8/layout/hierarchy2"/>
    <dgm:cxn modelId="{4A704F84-32A3-486E-B280-A81C2C277011}" srcId="{3B5487E4-C0B9-4457-80B1-2B71E15E9276}" destId="{602D3469-898A-43CA-BA2D-7D1F04E5A2F5}" srcOrd="1" destOrd="0" parTransId="{7FC44325-E87E-40BB-9323-0695B85E9718}" sibTransId="{9D5AE562-079B-4AFE-97F8-2164ACCB817C}"/>
    <dgm:cxn modelId="{08CE318F-46B7-4F20-8A54-5A04071BEA29}" type="presOf" srcId="{73341C43-A937-433A-8DBA-6C1ECA04649C}" destId="{9E094A46-3D97-480F-95AC-1D8BA27C3887}" srcOrd="0" destOrd="0" presId="urn:microsoft.com/office/officeart/2005/8/layout/hierarchy2"/>
    <dgm:cxn modelId="{0A7E359B-1066-4A87-B1F1-169E06776D82}" type="presOf" srcId="{7AAE3EA8-156F-454F-93E3-495997218E75}" destId="{89A72583-3A49-4DA9-96F7-6019DC3EF87B}" srcOrd="1" destOrd="0" presId="urn:microsoft.com/office/officeart/2005/8/layout/hierarchy2"/>
    <dgm:cxn modelId="{F97FF7A4-6F46-4282-92AC-CBD98600C5F9}" type="presOf" srcId="{73341C43-A937-433A-8DBA-6C1ECA04649C}" destId="{8BC40353-AF75-4467-AF1B-4DCAABBD9A51}" srcOrd="1" destOrd="0" presId="urn:microsoft.com/office/officeart/2005/8/layout/hierarchy2"/>
    <dgm:cxn modelId="{5F80FCA9-E1BD-4BF1-AE8B-17D393A5F9FA}" type="presOf" srcId="{7D3D8F49-75D0-4D1B-BD96-B1A109CDF600}" destId="{77698EA6-73A2-41A5-9072-C4D2CBCC2C14}" srcOrd="0" destOrd="0" presId="urn:microsoft.com/office/officeart/2005/8/layout/hierarchy2"/>
    <dgm:cxn modelId="{4947F3B6-86D5-400B-B3F3-7675190973D8}" srcId="{602D3469-898A-43CA-BA2D-7D1F04E5A2F5}" destId="{4F67FB0B-9C04-484E-90B2-0D92AE9FB9E8}" srcOrd="0" destOrd="0" parTransId="{68289299-E5B9-48FC-B29B-0B5E6EBEFD79}" sibTransId="{0C402278-D4E7-4A44-9EA4-4846F18B1D3A}"/>
    <dgm:cxn modelId="{557CB3DC-6D1E-462B-9367-37A55BE73A56}" type="presOf" srcId="{68289299-E5B9-48FC-B29B-0B5E6EBEFD79}" destId="{CC3B4D66-E6AC-4651-B63E-9FDAB8DC82E2}" srcOrd="0" destOrd="0" presId="urn:microsoft.com/office/officeart/2005/8/layout/hierarchy2"/>
    <dgm:cxn modelId="{D2F274E8-687D-4784-A81A-E6E65F780E55}" srcId="{4151EE41-1F3A-4F8E-BB2A-3C9B3DC0FB30}" destId="{3B5487E4-C0B9-4457-80B1-2B71E15E9276}" srcOrd="0" destOrd="0" parTransId="{12883BDC-4F9C-4DC2-B845-BFC5D0A14625}" sibTransId="{5F70D0A6-6D12-4F3D-B43B-DA57F6AD0242}"/>
    <dgm:cxn modelId="{85AD76EE-1CCB-4C19-97E7-4EB45CEAB253}" srcId="{2149D72D-E5FE-48B8-A8FA-129D83CFA014}" destId="{DF4D5444-BB1B-4382-B096-2FA94CF1A34B}" srcOrd="1" destOrd="0" parTransId="{7D3D8F49-75D0-4D1B-BD96-B1A109CDF600}" sibTransId="{21049C60-1477-438A-AC34-12C19B231F50}"/>
    <dgm:cxn modelId="{A2FE08F2-0CC4-4CE6-93B7-842F4B8CFC16}" type="presOf" srcId="{797888B7-7B49-48AA-A96F-30BBD7A239C8}" destId="{C656E599-363C-4DD2-B981-B69DB51E00A9}" srcOrd="0" destOrd="0" presId="urn:microsoft.com/office/officeart/2005/8/layout/hierarchy2"/>
    <dgm:cxn modelId="{A4BD8CF8-EC39-4690-B118-DC69FB1D1090}" type="presOf" srcId="{68289299-E5B9-48FC-B29B-0B5E6EBEFD79}" destId="{89443D3B-1EF9-48EC-9F5C-54FB9122F86D}" srcOrd="1" destOrd="0" presId="urn:microsoft.com/office/officeart/2005/8/layout/hierarchy2"/>
    <dgm:cxn modelId="{8FAE51A8-C6C6-4BAC-956B-C7D167F85B5A}" type="presParOf" srcId="{9A28D537-E35F-4499-9A0E-D389DEC61D07}" destId="{D030C7F4-2570-4612-AE99-1CB2B5D93D19}" srcOrd="0" destOrd="0" presId="urn:microsoft.com/office/officeart/2005/8/layout/hierarchy2"/>
    <dgm:cxn modelId="{7A3AB0E2-8F02-4AAE-A867-14B69AA3693A}" type="presParOf" srcId="{D030C7F4-2570-4612-AE99-1CB2B5D93D19}" destId="{7812EDB9-EBAE-458C-A7E2-81D4D0EE6247}" srcOrd="0" destOrd="0" presId="urn:microsoft.com/office/officeart/2005/8/layout/hierarchy2"/>
    <dgm:cxn modelId="{997BFFE3-C14D-4B01-A6F4-2B75A599BBA9}" type="presParOf" srcId="{D030C7F4-2570-4612-AE99-1CB2B5D93D19}" destId="{9B8E0BBB-2A45-478D-A296-4E24E19433D1}" srcOrd="1" destOrd="0" presId="urn:microsoft.com/office/officeart/2005/8/layout/hierarchy2"/>
    <dgm:cxn modelId="{6B095F0D-C4F5-435C-8279-5D8454AB68EA}" type="presParOf" srcId="{9B8E0BBB-2A45-478D-A296-4E24E19433D1}" destId="{9E094A46-3D97-480F-95AC-1D8BA27C3887}" srcOrd="0" destOrd="0" presId="urn:microsoft.com/office/officeart/2005/8/layout/hierarchy2"/>
    <dgm:cxn modelId="{66358A28-ECE8-4C3B-A6FC-C09C80063FC5}" type="presParOf" srcId="{9E094A46-3D97-480F-95AC-1D8BA27C3887}" destId="{8BC40353-AF75-4467-AF1B-4DCAABBD9A51}" srcOrd="0" destOrd="0" presId="urn:microsoft.com/office/officeart/2005/8/layout/hierarchy2"/>
    <dgm:cxn modelId="{295961B3-D74E-4719-9FE1-CDE6B4B442FE}" type="presParOf" srcId="{9B8E0BBB-2A45-478D-A296-4E24E19433D1}" destId="{A8CBEA1C-6C9E-400A-A918-D76177F86B4E}" srcOrd="1" destOrd="0" presId="urn:microsoft.com/office/officeart/2005/8/layout/hierarchy2"/>
    <dgm:cxn modelId="{88198A49-E67F-4EEC-904A-4DD97FA95CD6}" type="presParOf" srcId="{A8CBEA1C-6C9E-400A-A918-D76177F86B4E}" destId="{949BF5E3-B85E-49E4-82A2-A8910DDCDFE8}" srcOrd="0" destOrd="0" presId="urn:microsoft.com/office/officeart/2005/8/layout/hierarchy2"/>
    <dgm:cxn modelId="{F908BC43-4519-4715-8487-E892874A071E}" type="presParOf" srcId="{A8CBEA1C-6C9E-400A-A918-D76177F86B4E}" destId="{CDD371DC-D0BC-4954-A371-CB39CD74D682}" srcOrd="1" destOrd="0" presId="urn:microsoft.com/office/officeart/2005/8/layout/hierarchy2"/>
    <dgm:cxn modelId="{9D533304-CA6C-4D48-A747-3715FE994981}" type="presParOf" srcId="{CDD371DC-D0BC-4954-A371-CB39CD74D682}" destId="{B599AA7D-022D-40B3-8907-B8AE15D64CFF}" srcOrd="0" destOrd="0" presId="urn:microsoft.com/office/officeart/2005/8/layout/hierarchy2"/>
    <dgm:cxn modelId="{32A055DA-F708-490F-B5CC-1DA943E60861}" type="presParOf" srcId="{B599AA7D-022D-40B3-8907-B8AE15D64CFF}" destId="{89A72583-3A49-4DA9-96F7-6019DC3EF87B}" srcOrd="0" destOrd="0" presId="urn:microsoft.com/office/officeart/2005/8/layout/hierarchy2"/>
    <dgm:cxn modelId="{718991B6-1DE0-4317-A35D-A4146A0A9149}" type="presParOf" srcId="{CDD371DC-D0BC-4954-A371-CB39CD74D682}" destId="{FDE55BE4-B897-4493-BF6D-C8415BF7DB48}" srcOrd="1" destOrd="0" presId="urn:microsoft.com/office/officeart/2005/8/layout/hierarchy2"/>
    <dgm:cxn modelId="{EC257C5A-0C38-4E29-88E9-DEB930E16A22}" type="presParOf" srcId="{FDE55BE4-B897-4493-BF6D-C8415BF7DB48}" destId="{C656E599-363C-4DD2-B981-B69DB51E00A9}" srcOrd="0" destOrd="0" presId="urn:microsoft.com/office/officeart/2005/8/layout/hierarchy2"/>
    <dgm:cxn modelId="{644720E3-D6E0-4604-87AE-B84A3C037AE0}" type="presParOf" srcId="{FDE55BE4-B897-4493-BF6D-C8415BF7DB48}" destId="{23F03AD5-B694-4A51-8367-E31BCC8C831A}" srcOrd="1" destOrd="0" presId="urn:microsoft.com/office/officeart/2005/8/layout/hierarchy2"/>
    <dgm:cxn modelId="{72650686-445B-40DC-A406-9BB53ACBB2EA}" type="presParOf" srcId="{CDD371DC-D0BC-4954-A371-CB39CD74D682}" destId="{77698EA6-73A2-41A5-9072-C4D2CBCC2C14}" srcOrd="2" destOrd="0" presId="urn:microsoft.com/office/officeart/2005/8/layout/hierarchy2"/>
    <dgm:cxn modelId="{76D0C96C-746C-404F-92B8-4991036979A0}" type="presParOf" srcId="{77698EA6-73A2-41A5-9072-C4D2CBCC2C14}" destId="{7B7540EB-A1D9-4478-ADF6-3FD65633A146}" srcOrd="0" destOrd="0" presId="urn:microsoft.com/office/officeart/2005/8/layout/hierarchy2"/>
    <dgm:cxn modelId="{ED23E4B7-C0B4-4729-AF0E-C54A0B6F899B}" type="presParOf" srcId="{CDD371DC-D0BC-4954-A371-CB39CD74D682}" destId="{CF48E413-2E51-41F8-BFD7-4C7085F4C51D}" srcOrd="3" destOrd="0" presId="urn:microsoft.com/office/officeart/2005/8/layout/hierarchy2"/>
    <dgm:cxn modelId="{B1ECF249-BA96-4754-8BCF-3CFCF99B3B4F}" type="presParOf" srcId="{CF48E413-2E51-41F8-BFD7-4C7085F4C51D}" destId="{3E85BD61-AFE0-43A0-830A-41892F033385}" srcOrd="0" destOrd="0" presId="urn:microsoft.com/office/officeart/2005/8/layout/hierarchy2"/>
    <dgm:cxn modelId="{AFF22BC3-5D2C-439B-8FB1-0D723A321ACD}" type="presParOf" srcId="{CF48E413-2E51-41F8-BFD7-4C7085F4C51D}" destId="{FAC0E9DD-DE4D-44E1-8AAC-268B2DA17EB8}" srcOrd="1" destOrd="0" presId="urn:microsoft.com/office/officeart/2005/8/layout/hierarchy2"/>
    <dgm:cxn modelId="{3D9C30A7-31D6-4FB8-87DC-CCB25690CF16}" type="presParOf" srcId="{9B8E0BBB-2A45-478D-A296-4E24E19433D1}" destId="{BA3211B8-4005-4C4C-8319-580F011EA0C8}" srcOrd="2" destOrd="0" presId="urn:microsoft.com/office/officeart/2005/8/layout/hierarchy2"/>
    <dgm:cxn modelId="{9062F545-C893-416D-8F3F-05DC8F7853D9}" type="presParOf" srcId="{BA3211B8-4005-4C4C-8319-580F011EA0C8}" destId="{040EDF5A-9EC7-4C4C-BAC6-F70B8A879D8A}" srcOrd="0" destOrd="0" presId="urn:microsoft.com/office/officeart/2005/8/layout/hierarchy2"/>
    <dgm:cxn modelId="{951C525C-2B58-466E-98EA-44798DC3E42B}" type="presParOf" srcId="{9B8E0BBB-2A45-478D-A296-4E24E19433D1}" destId="{07E25329-0A11-4125-A527-B81C964863CB}" srcOrd="3" destOrd="0" presId="urn:microsoft.com/office/officeart/2005/8/layout/hierarchy2"/>
    <dgm:cxn modelId="{2437E719-F140-4AE7-8856-533CE265DF61}" type="presParOf" srcId="{07E25329-0A11-4125-A527-B81C964863CB}" destId="{D2C633B8-92A6-485A-805B-D52645B545BB}" srcOrd="0" destOrd="0" presId="urn:microsoft.com/office/officeart/2005/8/layout/hierarchy2"/>
    <dgm:cxn modelId="{C78F9B82-AE27-480D-B01F-7157AEFEBB12}" type="presParOf" srcId="{07E25329-0A11-4125-A527-B81C964863CB}" destId="{904EAA75-0D4E-4517-A6E2-285060F50F0B}" srcOrd="1" destOrd="0" presId="urn:microsoft.com/office/officeart/2005/8/layout/hierarchy2"/>
    <dgm:cxn modelId="{506F275F-C88B-478E-911D-1F7D58B3738E}" type="presParOf" srcId="{904EAA75-0D4E-4517-A6E2-285060F50F0B}" destId="{CC3B4D66-E6AC-4651-B63E-9FDAB8DC82E2}" srcOrd="0" destOrd="0" presId="urn:microsoft.com/office/officeart/2005/8/layout/hierarchy2"/>
    <dgm:cxn modelId="{CC1107E3-FD21-465D-BF52-5D0D27845253}" type="presParOf" srcId="{CC3B4D66-E6AC-4651-B63E-9FDAB8DC82E2}" destId="{89443D3B-1EF9-48EC-9F5C-54FB9122F86D}" srcOrd="0" destOrd="0" presId="urn:microsoft.com/office/officeart/2005/8/layout/hierarchy2"/>
    <dgm:cxn modelId="{AFDB53B0-4760-428B-8470-D840F11D61A2}" type="presParOf" srcId="{904EAA75-0D4E-4517-A6E2-285060F50F0B}" destId="{43ACFF43-E86B-4219-8D22-1F07A197A11B}" srcOrd="1" destOrd="0" presId="urn:microsoft.com/office/officeart/2005/8/layout/hierarchy2"/>
    <dgm:cxn modelId="{1ED188B2-372D-457D-B0E1-348F809B30FB}" type="presParOf" srcId="{43ACFF43-E86B-4219-8D22-1F07A197A11B}" destId="{EF42A055-A6E9-49F0-A180-E5CE46F29350}" srcOrd="0" destOrd="0" presId="urn:microsoft.com/office/officeart/2005/8/layout/hierarchy2"/>
    <dgm:cxn modelId="{27C594C3-5F6F-4CE7-967A-B0D76BC5B035}" type="presParOf" srcId="{43ACFF43-E86B-4219-8D22-1F07A197A11B}" destId="{55469BC6-C815-4FE6-B5E6-2AD3069C260B}"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DAE5F-0275-4AB6-B2CB-8C13BC34A8CD}">
      <dsp:nvSpPr>
        <dsp:cNvPr id="0" name=""/>
        <dsp:cNvSpPr/>
      </dsp:nvSpPr>
      <dsp:spPr>
        <a:xfrm>
          <a:off x="0" y="3316545"/>
          <a:ext cx="7903219" cy="669746"/>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Infectious period = from 48 hours prior to symptom onset (or date of swab) to 10 days after</a:t>
          </a:r>
        </a:p>
      </dsp:txBody>
      <dsp:txXfrm>
        <a:off x="0" y="3316545"/>
        <a:ext cx="7903219" cy="669746"/>
      </dsp:txXfrm>
    </dsp:sp>
    <dsp:sp modelId="{984ED06B-DD62-4ECF-9A8C-35D7BC4A29A3}">
      <dsp:nvSpPr>
        <dsp:cNvPr id="0" name=""/>
        <dsp:cNvSpPr/>
      </dsp:nvSpPr>
      <dsp:spPr>
        <a:xfrm rot="10800000">
          <a:off x="0" y="2041084"/>
          <a:ext cx="7903219" cy="1285507"/>
        </a:xfrm>
        <a:prstGeom prst="upArrowCallou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Incubation Period = </a:t>
          </a:r>
        </a:p>
        <a:p>
          <a:pPr marL="0" lvl="0" indent="0" algn="ctr" defTabSz="711200">
            <a:lnSpc>
              <a:spcPct val="90000"/>
            </a:lnSpc>
            <a:spcBef>
              <a:spcPct val="0"/>
            </a:spcBef>
            <a:spcAft>
              <a:spcPct val="35000"/>
            </a:spcAft>
            <a:buNone/>
          </a:pPr>
          <a:r>
            <a:rPr lang="en-GB" sz="1600" b="1" kern="1200" dirty="0">
              <a:solidFill>
                <a:schemeClr val="tx1"/>
              </a:solidFill>
            </a:rPr>
            <a:t>time between exposure to the virus and developing symptoms </a:t>
          </a:r>
        </a:p>
        <a:p>
          <a:pPr marL="0" lvl="0" indent="0" algn="ctr" defTabSz="711200">
            <a:lnSpc>
              <a:spcPct val="90000"/>
            </a:lnSpc>
            <a:spcBef>
              <a:spcPct val="0"/>
            </a:spcBef>
            <a:spcAft>
              <a:spcPct val="35000"/>
            </a:spcAft>
            <a:buNone/>
          </a:pPr>
          <a:r>
            <a:rPr lang="en-GB" sz="1600" b="1" kern="1200" dirty="0">
              <a:solidFill>
                <a:schemeClr val="tx1"/>
              </a:solidFill>
            </a:rPr>
            <a:t>= up to 14 days (most likely shorter)</a:t>
          </a:r>
        </a:p>
      </dsp:txBody>
      <dsp:txXfrm rot="10800000">
        <a:off x="0" y="2041084"/>
        <a:ext cx="7903219" cy="835284"/>
      </dsp:txXfrm>
    </dsp:sp>
    <dsp:sp modelId="{91734311-1DC8-4A5E-AC6F-7613F343CB54}">
      <dsp:nvSpPr>
        <dsp:cNvPr id="0" name=""/>
        <dsp:cNvSpPr/>
      </dsp:nvSpPr>
      <dsp:spPr>
        <a:xfrm rot="10800000">
          <a:off x="0" y="1021060"/>
          <a:ext cx="7903219" cy="1030070"/>
        </a:xfrm>
        <a:prstGeom prst="upArrowCallou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solidFill>
                <a:schemeClr val="tx1"/>
              </a:solidFill>
            </a:rPr>
            <a:t>People with a positive test = confirmed case</a:t>
          </a:r>
        </a:p>
      </dsp:txBody>
      <dsp:txXfrm rot="-10800000">
        <a:off x="0" y="1021060"/>
        <a:ext cx="7903219" cy="361554"/>
      </dsp:txXfrm>
    </dsp:sp>
    <dsp:sp modelId="{11D38658-2512-489A-A706-7E0DDA79221E}">
      <dsp:nvSpPr>
        <dsp:cNvPr id="0" name=""/>
        <dsp:cNvSpPr/>
      </dsp:nvSpPr>
      <dsp:spPr>
        <a:xfrm>
          <a:off x="0" y="1382615"/>
          <a:ext cx="3951609" cy="307991"/>
        </a:xfrm>
        <a:prstGeom prst="rect">
          <a:avLst/>
        </a:prstGeom>
        <a:solidFill>
          <a:schemeClr val="accent3">
            <a:lumMod val="20000"/>
            <a:lumOff val="80000"/>
            <a:alpha val="9000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kern="1200" dirty="0"/>
            <a:t>Isolate the case</a:t>
          </a:r>
        </a:p>
      </dsp:txBody>
      <dsp:txXfrm>
        <a:off x="0" y="1382615"/>
        <a:ext cx="3951609" cy="307991"/>
      </dsp:txXfrm>
    </dsp:sp>
    <dsp:sp modelId="{3058BE89-E2B0-4722-8895-BDF500857AAD}">
      <dsp:nvSpPr>
        <dsp:cNvPr id="0" name=""/>
        <dsp:cNvSpPr/>
      </dsp:nvSpPr>
      <dsp:spPr>
        <a:xfrm>
          <a:off x="3951609" y="1382615"/>
          <a:ext cx="3951609" cy="307991"/>
        </a:xfrm>
        <a:prstGeom prst="rect">
          <a:avLst/>
        </a:prstGeom>
        <a:solidFill>
          <a:schemeClr val="accent2">
            <a:lumMod val="20000"/>
            <a:lumOff val="80000"/>
            <a:alpha val="9000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kern="1200" dirty="0"/>
            <a:t>Contacts isolate for 14 days</a:t>
          </a:r>
        </a:p>
      </dsp:txBody>
      <dsp:txXfrm>
        <a:off x="3951609" y="1382615"/>
        <a:ext cx="3951609" cy="307991"/>
      </dsp:txXfrm>
    </dsp:sp>
    <dsp:sp modelId="{4E90C5B3-1E6E-4B3B-A410-2CFA9A8AD878}">
      <dsp:nvSpPr>
        <dsp:cNvPr id="0" name=""/>
        <dsp:cNvSpPr/>
      </dsp:nvSpPr>
      <dsp:spPr>
        <a:xfrm rot="10800000">
          <a:off x="0" y="1036"/>
          <a:ext cx="7903219" cy="1030070"/>
        </a:xfrm>
        <a:prstGeom prst="upArrowCallou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GB" sz="1600" b="1" kern="1200" dirty="0"/>
            <a:t>People with symptoms = possible case</a:t>
          </a:r>
        </a:p>
      </dsp:txBody>
      <dsp:txXfrm rot="-10800000">
        <a:off x="0" y="1036"/>
        <a:ext cx="7903219" cy="361554"/>
      </dsp:txXfrm>
    </dsp:sp>
    <dsp:sp modelId="{08AC24C0-F7C1-4C23-B542-20EE617B81CB}">
      <dsp:nvSpPr>
        <dsp:cNvPr id="0" name=""/>
        <dsp:cNvSpPr/>
      </dsp:nvSpPr>
      <dsp:spPr>
        <a:xfrm>
          <a:off x="0" y="362591"/>
          <a:ext cx="3951609" cy="307991"/>
        </a:xfrm>
        <a:prstGeom prst="rect">
          <a:avLst/>
        </a:prstGeom>
        <a:solidFill>
          <a:schemeClr val="accent5">
            <a:lumMod val="20000"/>
            <a:lumOff val="80000"/>
            <a:alpha val="9000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kern="1200" dirty="0"/>
            <a:t>Isolate- do not come to setting!</a:t>
          </a:r>
        </a:p>
      </dsp:txBody>
      <dsp:txXfrm>
        <a:off x="0" y="362591"/>
        <a:ext cx="3951609" cy="307991"/>
      </dsp:txXfrm>
    </dsp:sp>
    <dsp:sp modelId="{5EBDBD55-71AC-476F-841A-DADF9B3D6785}">
      <dsp:nvSpPr>
        <dsp:cNvPr id="0" name=""/>
        <dsp:cNvSpPr/>
      </dsp:nvSpPr>
      <dsp:spPr>
        <a:xfrm>
          <a:off x="3951609" y="362591"/>
          <a:ext cx="3951609" cy="307991"/>
        </a:xfrm>
        <a:prstGeom prst="rect">
          <a:avLst/>
        </a:prstGeom>
        <a:solidFill>
          <a:schemeClr val="tx2">
            <a:lumMod val="20000"/>
            <a:lumOff val="80000"/>
            <a:alpha val="9000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24130" rIns="135128" bIns="24130" numCol="1" spcCol="1270" anchor="ctr" anchorCtr="0">
          <a:noAutofit/>
        </a:bodyPr>
        <a:lstStyle/>
        <a:p>
          <a:pPr marL="0" lvl="0" indent="0" algn="ctr" defTabSz="844550">
            <a:lnSpc>
              <a:spcPct val="90000"/>
            </a:lnSpc>
            <a:spcBef>
              <a:spcPct val="0"/>
            </a:spcBef>
            <a:spcAft>
              <a:spcPct val="35000"/>
            </a:spcAft>
            <a:buNone/>
          </a:pPr>
          <a:r>
            <a:rPr lang="en-GB" sz="1900" kern="1200" dirty="0"/>
            <a:t>Get tested- NHS portal/ 119</a:t>
          </a:r>
        </a:p>
      </dsp:txBody>
      <dsp:txXfrm>
        <a:off x="3951609" y="362591"/>
        <a:ext cx="3951609" cy="3079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FE2D3B-592C-439A-A65D-9CCF741B9C3F}">
      <dsp:nvSpPr>
        <dsp:cNvPr id="0" name=""/>
        <dsp:cNvSpPr/>
      </dsp:nvSpPr>
      <dsp:spPr>
        <a:xfrm>
          <a:off x="0" y="537"/>
          <a:ext cx="8029575" cy="826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Cleaners: gloves and aprons</a:t>
          </a:r>
        </a:p>
      </dsp:txBody>
      <dsp:txXfrm>
        <a:off x="1688564" y="537"/>
        <a:ext cx="6341010" cy="826492"/>
      </dsp:txXfrm>
    </dsp:sp>
    <dsp:sp modelId="{759CFFD7-DFC5-42B4-9021-9A871A96D09B}">
      <dsp:nvSpPr>
        <dsp:cNvPr id="0" name=""/>
        <dsp:cNvSpPr/>
      </dsp:nvSpPr>
      <dsp:spPr>
        <a:xfrm>
          <a:off x="82649" y="82649"/>
          <a:ext cx="1605915" cy="66119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1000" b="-3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DDD0604-1E12-48F3-B5BC-5DA8210074EF}">
      <dsp:nvSpPr>
        <dsp:cNvPr id="0" name=""/>
        <dsp:cNvSpPr/>
      </dsp:nvSpPr>
      <dsp:spPr>
        <a:xfrm>
          <a:off x="0" y="909141"/>
          <a:ext cx="8029575" cy="826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Accompanying/ caring for suspected/ confirmed case: gloves, aprons, masks +/- eye protection</a:t>
          </a:r>
        </a:p>
      </dsp:txBody>
      <dsp:txXfrm>
        <a:off x="1688564" y="909141"/>
        <a:ext cx="6341010" cy="826492"/>
      </dsp:txXfrm>
    </dsp:sp>
    <dsp:sp modelId="{54260B0D-9B5B-497A-8685-17319D52CDE5}">
      <dsp:nvSpPr>
        <dsp:cNvPr id="0" name=""/>
        <dsp:cNvSpPr/>
      </dsp:nvSpPr>
      <dsp:spPr>
        <a:xfrm>
          <a:off x="486400" y="1131887"/>
          <a:ext cx="497721" cy="380999"/>
        </a:xfrm>
        <a:prstGeom prst="roundRect">
          <a:avLst>
            <a:gd name="adj" fmla="val 10000"/>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7D8C334-7B07-484C-AFFC-89A8B422BB81}">
      <dsp:nvSpPr>
        <dsp:cNvPr id="0" name=""/>
        <dsp:cNvSpPr/>
      </dsp:nvSpPr>
      <dsp:spPr>
        <a:xfrm>
          <a:off x="0" y="1818282"/>
          <a:ext cx="8029575" cy="826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Risk assess need for eye protection: Splashes? Coughing? Vomiting? Spitting?</a:t>
          </a:r>
        </a:p>
      </dsp:txBody>
      <dsp:txXfrm>
        <a:off x="1688564" y="1818282"/>
        <a:ext cx="6341010" cy="826492"/>
      </dsp:txXfrm>
    </dsp:sp>
    <dsp:sp modelId="{1AAF8865-0D0B-4FA3-8578-6ED7F9DC2A43}">
      <dsp:nvSpPr>
        <dsp:cNvPr id="0" name=""/>
        <dsp:cNvSpPr/>
      </dsp:nvSpPr>
      <dsp:spPr>
        <a:xfrm>
          <a:off x="82649" y="1900932"/>
          <a:ext cx="1605915" cy="66119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31000" b="-31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F98611-AB7D-426B-AD6B-8D8C365912A6}">
      <dsp:nvSpPr>
        <dsp:cNvPr id="0" name=""/>
        <dsp:cNvSpPr/>
      </dsp:nvSpPr>
      <dsp:spPr>
        <a:xfrm>
          <a:off x="0" y="2727424"/>
          <a:ext cx="8029575" cy="82649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GB" sz="2300" kern="1200" dirty="0"/>
            <a:t>Safe removal of PPE and thorough handwashing after removal</a:t>
          </a:r>
        </a:p>
      </dsp:txBody>
      <dsp:txXfrm>
        <a:off x="1688564" y="2727424"/>
        <a:ext cx="6341010" cy="826492"/>
      </dsp:txXfrm>
    </dsp:sp>
    <dsp:sp modelId="{E51778BB-1936-4FEE-BE04-DAA5D0BB90C2}">
      <dsp:nvSpPr>
        <dsp:cNvPr id="0" name=""/>
        <dsp:cNvSpPr/>
      </dsp:nvSpPr>
      <dsp:spPr>
        <a:xfrm>
          <a:off x="82649" y="2810073"/>
          <a:ext cx="1605915" cy="661193"/>
        </a:xfrm>
        <a:prstGeom prst="roundRect">
          <a:avLst>
            <a:gd name="adj" fmla="val 10000"/>
          </a:avLst>
        </a:prstGeom>
        <a:blipFill>
          <a:blip xmlns:r="http://schemas.openxmlformats.org/officeDocument/2006/relationships" r:embed="rId3"/>
          <a:srcRect/>
          <a:stretch>
            <a:fillRect t="-135000" b="-13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8443C9-37B7-4842-A4E3-ED491428F875}">
      <dsp:nvSpPr>
        <dsp:cNvPr id="0" name=""/>
        <dsp:cNvSpPr/>
      </dsp:nvSpPr>
      <dsp:spPr>
        <a:xfrm>
          <a:off x="1393504" y="0"/>
          <a:ext cx="4037302" cy="3529111"/>
        </a:xfrm>
        <a:prstGeom prst="rightArrow">
          <a:avLst>
            <a:gd name="adj1" fmla="val 70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3660" tIns="18415" rIns="36830" bIns="18415" numCol="1" spcCol="1270" anchor="ctr" anchorCtr="0">
          <a:noAutofit/>
        </a:bodyPr>
        <a:lstStyle/>
        <a:p>
          <a:pPr marL="285750" lvl="1" indent="-285750" algn="l" defTabSz="1289050">
            <a:lnSpc>
              <a:spcPct val="90000"/>
            </a:lnSpc>
            <a:spcBef>
              <a:spcPct val="0"/>
            </a:spcBef>
            <a:spcAft>
              <a:spcPct val="15000"/>
            </a:spcAft>
            <a:buChar char="•"/>
          </a:pPr>
          <a:r>
            <a:rPr lang="en-GB" sz="2900" kern="1200" dirty="0"/>
            <a:t>Bubble Contacts</a:t>
          </a:r>
        </a:p>
        <a:p>
          <a:pPr marL="285750" lvl="1" indent="-285750" algn="l" defTabSz="1289050">
            <a:lnSpc>
              <a:spcPct val="90000"/>
            </a:lnSpc>
            <a:spcBef>
              <a:spcPct val="0"/>
            </a:spcBef>
            <a:spcAft>
              <a:spcPct val="15000"/>
            </a:spcAft>
            <a:buChar char="•"/>
          </a:pPr>
          <a:r>
            <a:rPr lang="en-GB" sz="2900" kern="1200" dirty="0"/>
            <a:t>Clubs Contacts</a:t>
          </a:r>
        </a:p>
        <a:p>
          <a:pPr marL="285750" lvl="1" indent="-285750" algn="l" defTabSz="1289050">
            <a:lnSpc>
              <a:spcPct val="90000"/>
            </a:lnSpc>
            <a:spcBef>
              <a:spcPct val="0"/>
            </a:spcBef>
            <a:spcAft>
              <a:spcPct val="15000"/>
            </a:spcAft>
            <a:buChar char="•"/>
          </a:pPr>
          <a:r>
            <a:rPr lang="en-GB" sz="2900" kern="1200" dirty="0"/>
            <a:t>Transport Contacts</a:t>
          </a:r>
        </a:p>
      </dsp:txBody>
      <dsp:txXfrm>
        <a:off x="2402830" y="529367"/>
        <a:ext cx="1968185" cy="2470377"/>
      </dsp:txXfrm>
    </dsp:sp>
    <dsp:sp modelId="{6C856390-36A5-4C0F-B605-DC970FCB3914}">
      <dsp:nvSpPr>
        <dsp:cNvPr id="0" name=""/>
        <dsp:cNvSpPr/>
      </dsp:nvSpPr>
      <dsp:spPr>
        <a:xfrm>
          <a:off x="384179" y="755229"/>
          <a:ext cx="2018651" cy="2018651"/>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GB" sz="2300" kern="1200" dirty="0"/>
            <a:t>Confirmed case</a:t>
          </a:r>
        </a:p>
      </dsp:txBody>
      <dsp:txXfrm>
        <a:off x="679804" y="1050854"/>
        <a:ext cx="1427401" cy="14274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57C25A-9612-42B0-BFC4-A07B67F23C45}">
      <dsp:nvSpPr>
        <dsp:cNvPr id="0" name=""/>
        <dsp:cNvSpPr/>
      </dsp:nvSpPr>
      <dsp:spPr>
        <a:xfrm rot="21300000">
          <a:off x="16519" y="1413886"/>
          <a:ext cx="7996535" cy="728227"/>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1B4CCC-487C-47EC-BE80-25FD6DFC71DC}">
      <dsp:nvSpPr>
        <dsp:cNvPr id="0" name=""/>
        <dsp:cNvSpPr/>
      </dsp:nvSpPr>
      <dsp:spPr>
        <a:xfrm>
          <a:off x="963549" y="177800"/>
          <a:ext cx="2408872" cy="1422400"/>
        </a:xfrm>
        <a:prstGeom prst="downArrow">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84EC2E-B257-4F7C-B618-2244F5BE3D1D}">
      <dsp:nvSpPr>
        <dsp:cNvPr id="0" name=""/>
        <dsp:cNvSpPr/>
      </dsp:nvSpPr>
      <dsp:spPr>
        <a:xfrm>
          <a:off x="3537638" y="0"/>
          <a:ext cx="4005537" cy="1493520"/>
        </a:xfrm>
        <a:prstGeom prst="rect">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sym typeface="Wingdings" panose="05000000000000000000" pitchFamily="2" charset="2"/>
            </a:rPr>
            <a:t> We have not been through a combined flu/ COVID season-unknown territory</a:t>
          </a:r>
        </a:p>
        <a:p>
          <a:pPr marL="0" lvl="0" indent="0" algn="ctr" defTabSz="800100">
            <a:lnSpc>
              <a:spcPct val="90000"/>
            </a:lnSpc>
            <a:spcBef>
              <a:spcPct val="0"/>
            </a:spcBef>
            <a:spcAft>
              <a:spcPct val="35000"/>
            </a:spcAft>
            <a:buNone/>
          </a:pPr>
          <a:r>
            <a:rPr lang="en-GB" sz="1800" kern="1200" dirty="0">
              <a:sym typeface="Wingdings" panose="05000000000000000000" pitchFamily="2" charset="2"/>
            </a:rPr>
            <a:t>More confusion on diagnosis</a:t>
          </a:r>
          <a:endParaRPr lang="en-GB" sz="1800" kern="1200" dirty="0"/>
        </a:p>
      </dsp:txBody>
      <dsp:txXfrm>
        <a:off x="3537638" y="0"/>
        <a:ext cx="4005537" cy="1493520"/>
      </dsp:txXfrm>
    </dsp:sp>
    <dsp:sp modelId="{9345510A-13C9-4120-B7C4-F00376848510}">
      <dsp:nvSpPr>
        <dsp:cNvPr id="0" name=""/>
        <dsp:cNvSpPr/>
      </dsp:nvSpPr>
      <dsp:spPr>
        <a:xfrm>
          <a:off x="4657153" y="1955800"/>
          <a:ext cx="2408872" cy="1422400"/>
        </a:xfrm>
        <a:prstGeom prst="upArrow">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DB814C-9E48-4710-A449-56365C686016}">
      <dsp:nvSpPr>
        <dsp:cNvPr id="0" name=""/>
        <dsp:cNvSpPr/>
      </dsp:nvSpPr>
      <dsp:spPr>
        <a:xfrm>
          <a:off x="774423" y="2062480"/>
          <a:ext cx="3429489" cy="1493520"/>
        </a:xfrm>
        <a:prstGeom prst="rect">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GB" sz="1800" kern="1200" dirty="0">
              <a:sym typeface="Wingdings" panose="05000000000000000000" pitchFamily="2" charset="2"/>
            </a:rPr>
            <a:t> All COVID infection control measures help to reduce other infections including flu</a:t>
          </a:r>
          <a:endParaRPr lang="en-GB" sz="1800" kern="1200" dirty="0"/>
        </a:p>
      </dsp:txBody>
      <dsp:txXfrm>
        <a:off x="774423" y="2062480"/>
        <a:ext cx="3429489" cy="14935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2EDB9-EBAE-458C-A7E2-81D4D0EE6247}">
      <dsp:nvSpPr>
        <dsp:cNvPr id="0" name=""/>
        <dsp:cNvSpPr/>
      </dsp:nvSpPr>
      <dsp:spPr>
        <a:xfrm>
          <a:off x="1587" y="1644476"/>
          <a:ext cx="1603374" cy="801687"/>
        </a:xfrm>
        <a:prstGeom prst="roundRect">
          <a:avLst>
            <a:gd name="adj" fmla="val 10000"/>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b="1" kern="1200" dirty="0"/>
            <a:t>Father of child confirmed with COVID-19 </a:t>
          </a:r>
        </a:p>
      </dsp:txBody>
      <dsp:txXfrm>
        <a:off x="25068" y="1667957"/>
        <a:ext cx="1556412" cy="754725"/>
      </dsp:txXfrm>
    </dsp:sp>
    <dsp:sp modelId="{9E094A46-3D97-480F-95AC-1D8BA27C3887}">
      <dsp:nvSpPr>
        <dsp:cNvPr id="0" name=""/>
        <dsp:cNvSpPr/>
      </dsp:nvSpPr>
      <dsp:spPr>
        <a:xfrm rot="19410983">
          <a:off x="1526801" y="1790420"/>
          <a:ext cx="797672" cy="35507"/>
        </a:xfrm>
        <a:custGeom>
          <a:avLst/>
          <a:gdLst/>
          <a:ahLst/>
          <a:cxnLst/>
          <a:rect l="0" t="0" r="0" b="0"/>
          <a:pathLst>
            <a:path>
              <a:moveTo>
                <a:pt x="0" y="17753"/>
              </a:moveTo>
              <a:lnTo>
                <a:pt x="797672" y="177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905695" y="1788233"/>
        <a:ext cx="39883" cy="39883"/>
      </dsp:txXfrm>
    </dsp:sp>
    <dsp:sp modelId="{949BF5E3-B85E-49E4-82A2-A8910DDCDFE8}">
      <dsp:nvSpPr>
        <dsp:cNvPr id="0" name=""/>
        <dsp:cNvSpPr/>
      </dsp:nvSpPr>
      <dsp:spPr>
        <a:xfrm>
          <a:off x="2246312" y="735855"/>
          <a:ext cx="1584166" cy="167034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Whole household has to isolate (including children coming to your setting</a:t>
          </a:r>
        </a:p>
      </dsp:txBody>
      <dsp:txXfrm>
        <a:off x="2292711" y="782254"/>
        <a:ext cx="1491368" cy="1577549"/>
      </dsp:txXfrm>
    </dsp:sp>
    <dsp:sp modelId="{B599AA7D-022D-40B3-8907-B8AE15D64CFF}">
      <dsp:nvSpPr>
        <dsp:cNvPr id="0" name=""/>
        <dsp:cNvSpPr/>
      </dsp:nvSpPr>
      <dsp:spPr>
        <a:xfrm rot="19457599">
          <a:off x="3756241" y="1322790"/>
          <a:ext cx="789824" cy="35507"/>
        </a:xfrm>
        <a:custGeom>
          <a:avLst/>
          <a:gdLst/>
          <a:ahLst/>
          <a:cxnLst/>
          <a:rect l="0" t="0" r="0" b="0"/>
          <a:pathLst>
            <a:path>
              <a:moveTo>
                <a:pt x="0" y="17753"/>
              </a:moveTo>
              <a:lnTo>
                <a:pt x="789824" y="177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31408" y="1320798"/>
        <a:ext cx="39491" cy="39491"/>
      </dsp:txXfrm>
    </dsp:sp>
    <dsp:sp modelId="{C656E599-363C-4DD2-B981-B69DB51E00A9}">
      <dsp:nvSpPr>
        <dsp:cNvPr id="0" name=""/>
        <dsp:cNvSpPr/>
      </dsp:nvSpPr>
      <dsp:spPr>
        <a:xfrm>
          <a:off x="4471829" y="709215"/>
          <a:ext cx="1603374" cy="80168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People in setting have not had contact with the father</a:t>
          </a:r>
        </a:p>
      </dsp:txBody>
      <dsp:txXfrm>
        <a:off x="4495310" y="732696"/>
        <a:ext cx="1556412" cy="754725"/>
      </dsp:txXfrm>
    </dsp:sp>
    <dsp:sp modelId="{77698EA6-73A2-41A5-9072-C4D2CBCC2C14}">
      <dsp:nvSpPr>
        <dsp:cNvPr id="0" name=""/>
        <dsp:cNvSpPr/>
      </dsp:nvSpPr>
      <dsp:spPr>
        <a:xfrm rot="2142401">
          <a:off x="3756241" y="1783760"/>
          <a:ext cx="789824" cy="35507"/>
        </a:xfrm>
        <a:custGeom>
          <a:avLst/>
          <a:gdLst/>
          <a:ahLst/>
          <a:cxnLst/>
          <a:rect l="0" t="0" r="0" b="0"/>
          <a:pathLst>
            <a:path>
              <a:moveTo>
                <a:pt x="0" y="17753"/>
              </a:moveTo>
              <a:lnTo>
                <a:pt x="789824" y="177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31408" y="1781769"/>
        <a:ext cx="39491" cy="39491"/>
      </dsp:txXfrm>
    </dsp:sp>
    <dsp:sp modelId="{3E85BD61-AFE0-43A0-830A-41892F033385}">
      <dsp:nvSpPr>
        <dsp:cNvPr id="0" name=""/>
        <dsp:cNvSpPr/>
      </dsp:nvSpPr>
      <dsp:spPr>
        <a:xfrm>
          <a:off x="4471829" y="1631156"/>
          <a:ext cx="1603374" cy="80168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Therefore they do NOT need to isolate</a:t>
          </a:r>
        </a:p>
      </dsp:txBody>
      <dsp:txXfrm>
        <a:off x="4495310" y="1654637"/>
        <a:ext cx="1556412" cy="754725"/>
      </dsp:txXfrm>
    </dsp:sp>
    <dsp:sp modelId="{BA3211B8-4005-4C4C-8319-580F011EA0C8}">
      <dsp:nvSpPr>
        <dsp:cNvPr id="0" name=""/>
        <dsp:cNvSpPr/>
      </dsp:nvSpPr>
      <dsp:spPr>
        <a:xfrm rot="3287018">
          <a:off x="1369552" y="2481876"/>
          <a:ext cx="1112169" cy="35507"/>
        </a:xfrm>
        <a:custGeom>
          <a:avLst/>
          <a:gdLst/>
          <a:ahLst/>
          <a:cxnLst/>
          <a:rect l="0" t="0" r="0" b="0"/>
          <a:pathLst>
            <a:path>
              <a:moveTo>
                <a:pt x="0" y="17753"/>
              </a:moveTo>
              <a:lnTo>
                <a:pt x="1112169" y="177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1897833" y="2471826"/>
        <a:ext cx="55608" cy="55608"/>
      </dsp:txXfrm>
    </dsp:sp>
    <dsp:sp modelId="{D2C633B8-92A6-485A-805B-D52645B545BB}">
      <dsp:nvSpPr>
        <dsp:cNvPr id="0" name=""/>
        <dsp:cNvSpPr/>
      </dsp:nvSpPr>
      <dsp:spPr>
        <a:xfrm>
          <a:off x="2246312" y="2553096"/>
          <a:ext cx="1603374" cy="80168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Other close contacts have to isolate</a:t>
          </a:r>
        </a:p>
      </dsp:txBody>
      <dsp:txXfrm>
        <a:off x="2269793" y="2576577"/>
        <a:ext cx="1556412" cy="754725"/>
      </dsp:txXfrm>
    </dsp:sp>
    <dsp:sp modelId="{CC3B4D66-E6AC-4651-B63E-9FDAB8DC82E2}">
      <dsp:nvSpPr>
        <dsp:cNvPr id="0" name=""/>
        <dsp:cNvSpPr/>
      </dsp:nvSpPr>
      <dsp:spPr>
        <a:xfrm>
          <a:off x="3849687" y="2936186"/>
          <a:ext cx="641350" cy="35507"/>
        </a:xfrm>
        <a:custGeom>
          <a:avLst/>
          <a:gdLst/>
          <a:ahLst/>
          <a:cxnLst/>
          <a:rect l="0" t="0" r="0" b="0"/>
          <a:pathLst>
            <a:path>
              <a:moveTo>
                <a:pt x="0" y="17753"/>
              </a:moveTo>
              <a:lnTo>
                <a:pt x="641350" y="177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GB" sz="500" kern="1200"/>
        </a:p>
      </dsp:txBody>
      <dsp:txXfrm>
        <a:off x="4154328" y="2937906"/>
        <a:ext cx="32067" cy="32067"/>
      </dsp:txXfrm>
    </dsp:sp>
    <dsp:sp modelId="{EF42A055-A6E9-49F0-A180-E5CE46F29350}">
      <dsp:nvSpPr>
        <dsp:cNvPr id="0" name=""/>
        <dsp:cNvSpPr/>
      </dsp:nvSpPr>
      <dsp:spPr>
        <a:xfrm>
          <a:off x="4491037" y="2553096"/>
          <a:ext cx="1603374" cy="801687"/>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GB" sz="1300" kern="1200" dirty="0"/>
            <a:t>People who have </a:t>
          </a:r>
          <a:r>
            <a:rPr lang="en-GB" sz="1300" kern="1200" dirty="0">
              <a:solidFill>
                <a:prstClr val="white"/>
              </a:solidFill>
              <a:latin typeface="Arial"/>
              <a:ea typeface="+mn-ea"/>
              <a:cs typeface="+mn-cs"/>
            </a:rPr>
            <a:t>been</a:t>
          </a:r>
          <a:r>
            <a:rPr lang="en-GB" sz="1300" kern="1200" dirty="0"/>
            <a:t> in contact with contact- do not isolate</a:t>
          </a:r>
        </a:p>
      </dsp:txBody>
      <dsp:txXfrm>
        <a:off x="4514518" y="2576577"/>
        <a:ext cx="1556412" cy="7547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8/11/2020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dirty="0"/>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a:t>
            </a:fld>
            <a:endParaRPr lang="en-US" dirty="0"/>
          </a:p>
        </p:txBody>
      </p:sp>
    </p:spTree>
    <p:extLst>
      <p:ext uri="{BB962C8B-B14F-4D97-AF65-F5344CB8AC3E}">
        <p14:creationId xmlns:p14="http://schemas.microsoft.com/office/powerpoint/2010/main" val="1124442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ttps://www.gov.uk/government/publications/coronavirus-covid-19-implementing-protective-measures-in-education-and-childcare-settings/coronavirus-covid-19-implementing-protective-measures-in-education-and-childcare-settings#personal-protective-equipment-ppe-including-face-coverings-and-face-masks</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14</a:t>
            </a:fld>
            <a:endParaRPr lang="en-US" dirty="0"/>
          </a:p>
        </p:txBody>
      </p:sp>
    </p:spTree>
    <p:extLst>
      <p:ext uri="{BB962C8B-B14F-4D97-AF65-F5344CB8AC3E}">
        <p14:creationId xmlns:p14="http://schemas.microsoft.com/office/powerpoint/2010/main" val="34525710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Images from CDC PHIL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17</a:t>
            </a:fld>
            <a:endParaRPr lang="en-US" dirty="0"/>
          </a:p>
        </p:txBody>
      </p:sp>
    </p:spTree>
    <p:extLst>
      <p:ext uri="{BB962C8B-B14F-4D97-AF65-F5344CB8AC3E}">
        <p14:creationId xmlns:p14="http://schemas.microsoft.com/office/powerpoint/2010/main" val="573220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24</a:t>
            </a:fld>
            <a:endParaRPr lang="en-US" dirty="0"/>
          </a:p>
        </p:txBody>
      </p:sp>
    </p:spTree>
    <p:extLst>
      <p:ext uri="{BB962C8B-B14F-4D97-AF65-F5344CB8AC3E}">
        <p14:creationId xmlns:p14="http://schemas.microsoft.com/office/powerpoint/2010/main" val="1837367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2</a:t>
            </a:fld>
            <a:endParaRPr lang="en-US" dirty="0"/>
          </a:p>
        </p:txBody>
      </p:sp>
    </p:spTree>
    <p:extLst>
      <p:ext uri="{BB962C8B-B14F-4D97-AF65-F5344CB8AC3E}">
        <p14:creationId xmlns:p14="http://schemas.microsoft.com/office/powerpoint/2010/main" val="1025572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GB" sz="1200" b="0" i="0" u="none" strike="noStrike" kern="1200" baseline="0" dirty="0">
                <a:solidFill>
                  <a:schemeClr val="tx1"/>
                </a:solidFill>
                <a:latin typeface="+mn-lt"/>
                <a:ea typeface="ヒラギノ角ゴ Pro W3" pitchFamily="84" charset="-128"/>
                <a:cs typeface="ヒラギノ角ゴ Pro W3" pitchFamily="84" charset="-128"/>
              </a:rPr>
              <a:t>Droplets &lt; 5um can:</a:t>
            </a:r>
          </a:p>
          <a:p>
            <a:r>
              <a:rPr lang="en-GB" sz="1200" b="0" i="0" u="none" strike="noStrike" kern="1200" baseline="0" dirty="0">
                <a:solidFill>
                  <a:schemeClr val="tx1"/>
                </a:solidFill>
                <a:latin typeface="+mn-lt"/>
                <a:ea typeface="ヒラギノ角ゴ Pro W3" pitchFamily="84" charset="-128"/>
                <a:cs typeface="ヒラギノ角ゴ Pro W3" pitchFamily="84" charset="-128"/>
              </a:rPr>
              <a:t>*enter the airways</a:t>
            </a:r>
          </a:p>
          <a:p>
            <a:r>
              <a:rPr lang="en-GB" sz="1200" b="0" i="0" u="none" strike="noStrike" kern="1200" baseline="0" dirty="0">
                <a:solidFill>
                  <a:schemeClr val="tx1"/>
                </a:solidFill>
                <a:latin typeface="+mn-lt"/>
                <a:ea typeface="ヒラギノ角ゴ Pro W3" pitchFamily="84" charset="-128"/>
                <a:cs typeface="ヒラギノ角ゴ Pro W3" pitchFamily="84" charset="-128"/>
              </a:rPr>
              <a:t>•can reach deep lung</a:t>
            </a:r>
          </a:p>
          <a:p>
            <a:r>
              <a:rPr lang="en-GB" sz="1200" b="0" i="0" u="none" strike="noStrike" kern="1200" baseline="0" dirty="0">
                <a:solidFill>
                  <a:schemeClr val="tx1"/>
                </a:solidFill>
                <a:latin typeface="+mn-lt"/>
                <a:ea typeface="ヒラギノ角ゴ Pro W3" pitchFamily="84" charset="-128"/>
                <a:cs typeface="ヒラギノ角ゴ Pro W3" pitchFamily="84" charset="-128"/>
              </a:rPr>
              <a:t>•may remain suspended in air</a:t>
            </a: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order of production of highest prevalence of large particles is </a:t>
            </a:r>
          </a:p>
          <a:p>
            <a:r>
              <a:rPr lang="en-GB" sz="1200" b="0" i="0" u="none" strike="noStrike" kern="1200" baseline="0" dirty="0">
                <a:solidFill>
                  <a:schemeClr val="tx1"/>
                </a:solidFill>
                <a:latin typeface="+mn-lt"/>
                <a:ea typeface="ヒラギノ角ゴ Pro W3" pitchFamily="84" charset="-128"/>
                <a:cs typeface="ヒラギノ角ゴ Pro W3" pitchFamily="84" charset="-128"/>
              </a:rPr>
              <a:t>•</a:t>
            </a:r>
            <a:r>
              <a:rPr lang="en-GB" sz="1200" b="0" i="1" u="none" strike="noStrike" kern="1200" baseline="0" dirty="0">
                <a:solidFill>
                  <a:schemeClr val="tx1"/>
                </a:solidFill>
                <a:latin typeface="+mn-lt"/>
                <a:ea typeface="ヒラギノ角ゴ Pro W3" pitchFamily="84" charset="-128"/>
                <a:cs typeface="ヒラギノ角ゴ Pro W3" pitchFamily="84" charset="-128"/>
              </a:rPr>
              <a:t>coughing</a:t>
            </a:r>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a:t>
            </a:r>
            <a:r>
              <a:rPr lang="en-GB" sz="1200" b="0" i="1" u="none" strike="noStrike" kern="1200" baseline="0" dirty="0">
                <a:solidFill>
                  <a:schemeClr val="tx1"/>
                </a:solidFill>
                <a:latin typeface="+mn-lt"/>
                <a:ea typeface="ヒラギノ角ゴ Pro W3" pitchFamily="84" charset="-128"/>
                <a:cs typeface="ヒラギノ角ゴ Pro W3" pitchFamily="84" charset="-128"/>
              </a:rPr>
              <a:t>speaking</a:t>
            </a:r>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a:t>
            </a:r>
            <a:r>
              <a:rPr lang="en-GB" sz="1200" b="0" i="1" u="none" strike="noStrike" kern="1200" baseline="0" dirty="0">
                <a:solidFill>
                  <a:schemeClr val="tx1"/>
                </a:solidFill>
                <a:latin typeface="+mn-lt"/>
                <a:ea typeface="ヒラギノ角ゴ Pro W3" pitchFamily="84" charset="-128"/>
                <a:cs typeface="ヒラギノ角ゴ Pro W3" pitchFamily="84" charset="-128"/>
              </a:rPr>
              <a:t>breathing</a:t>
            </a:r>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•based upon ejection velocity</a:t>
            </a:r>
          </a:p>
          <a:p>
            <a:r>
              <a:rPr lang="en-GB" sz="1200" b="0" i="0" u="none" strike="noStrike" kern="1200" baseline="0" dirty="0">
                <a:solidFill>
                  <a:schemeClr val="tx1"/>
                </a:solidFill>
                <a:latin typeface="+mn-lt"/>
                <a:ea typeface="ヒラギノ角ゴ Pro W3" pitchFamily="84" charset="-128"/>
                <a:cs typeface="ヒラギノ角ゴ Pro W3" pitchFamily="84" charset="-128"/>
              </a:rPr>
              <a:t>•</a:t>
            </a:r>
            <a:r>
              <a:rPr lang="en-GB" sz="1200" b="0" i="1" u="none" strike="noStrike" kern="1200" baseline="0" dirty="0">
                <a:solidFill>
                  <a:schemeClr val="tx1"/>
                </a:solidFill>
                <a:latin typeface="+mn-lt"/>
                <a:ea typeface="ヒラギノ角ゴ Pro W3" pitchFamily="84" charset="-128"/>
                <a:cs typeface="ヒラギノ角ゴ Pro W3" pitchFamily="84" charset="-128"/>
              </a:rPr>
              <a:t>speaking droplets can reach 2-10 m/s (&lt;1m range)</a:t>
            </a:r>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a:t>
            </a:r>
            <a:r>
              <a:rPr lang="en-GB" sz="1200" b="0" i="1" u="none" strike="noStrike" kern="1200" baseline="0" dirty="0">
                <a:solidFill>
                  <a:schemeClr val="tx1"/>
                </a:solidFill>
                <a:latin typeface="+mn-lt"/>
                <a:ea typeface="ヒラギノ角ゴ Pro W3" pitchFamily="84" charset="-128"/>
                <a:cs typeface="ヒラギノ角ゴ Pro W3" pitchFamily="84" charset="-128"/>
              </a:rPr>
              <a:t>coughing 10-20 m/s (&lt;2m range)</a:t>
            </a:r>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endParaRPr lang="en-GB" sz="1200" b="0" i="0" u="none" strike="noStrike" kern="1200" baseline="0" dirty="0">
              <a:solidFill>
                <a:schemeClr val="tx1"/>
              </a:solidFill>
              <a:latin typeface="+mn-lt"/>
              <a:ea typeface="ヒラギノ角ゴ Pro W3" pitchFamily="84" charset="-128"/>
              <a:cs typeface="ヒラギノ角ゴ Pro W3" pitchFamily="84" charset="-128"/>
            </a:endParaRPr>
          </a:p>
          <a:p>
            <a:r>
              <a:rPr lang="en-GB" sz="1200" b="0" i="0" u="none" strike="noStrike" kern="1200" baseline="0" dirty="0">
                <a:solidFill>
                  <a:schemeClr val="tx1"/>
                </a:solidFill>
                <a:latin typeface="+mn-lt"/>
                <a:ea typeface="ヒラギノ角ゴ Pro W3" pitchFamily="84" charset="-128"/>
                <a:cs typeface="ヒラギノ角ゴ Pro W3" pitchFamily="84" charset="-128"/>
              </a:rPr>
              <a:t>	</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5</a:t>
            </a:fld>
            <a:endParaRPr lang="en-US" dirty="0"/>
          </a:p>
        </p:txBody>
      </p:sp>
    </p:spTree>
    <p:extLst>
      <p:ext uri="{BB962C8B-B14F-4D97-AF65-F5344CB8AC3E}">
        <p14:creationId xmlns:p14="http://schemas.microsoft.com/office/powerpoint/2010/main" val="1046851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to presenters</a:t>
            </a:r>
          </a:p>
          <a:p>
            <a:pPr marL="228600" indent="-228600">
              <a:buAutoNum type="arabicPeriod"/>
            </a:pPr>
            <a:r>
              <a:rPr lang="en-GB" dirty="0"/>
              <a:t>Wash your hands- on entering and leaving school, before eating, after coughing/ sneezing/ blowing nose, after using toilet, after touching- increased frequency and increased vigilance. </a:t>
            </a:r>
            <a:r>
              <a:rPr lang="en-GB" sz="1200" b="0" i="0" u="none" strike="noStrike" kern="1200" dirty="0">
                <a:solidFill>
                  <a:schemeClr val="tx1"/>
                </a:solidFill>
                <a:effectLst/>
                <a:latin typeface="+mn-lt"/>
                <a:ea typeface="+mn-ea"/>
                <a:cs typeface="+mn-cs"/>
              </a:rPr>
              <a:t>Ensure that sufficient handwashing facilities are available. Where a sink is not nearby, provide hand sanitiser in classrooms and other learning environments</a:t>
            </a:r>
            <a:endParaRPr lang="en-GB" dirty="0"/>
          </a:p>
          <a:p>
            <a:pPr marL="228600" indent="-228600">
              <a:buAutoNum type="arabicPeriod"/>
            </a:pPr>
            <a:r>
              <a:rPr lang="en-GB" dirty="0"/>
              <a:t>Cleaning- reduced virus in the environment and therefore reduces the chance of virus spreading to people- clean frequently touched surfaces regularly and more frequently than you would normally. E.g. such as toys, books, desks, chairs, doors, sinks, toilets, light switches, bannisters</a:t>
            </a:r>
          </a:p>
          <a:p>
            <a:pPr marL="228600" indent="-228600">
              <a:buAutoNum type="arabicPeriod"/>
            </a:pPr>
            <a:r>
              <a:rPr lang="en-GB" dirty="0"/>
              <a:t>Small numbers: no more than 15 children and 1-2 staff per group, smaller numbers reduces the likelihood of transmission</a:t>
            </a:r>
          </a:p>
          <a:p>
            <a:pPr marL="228600" indent="-228600">
              <a:buAutoNum type="arabicPeriod"/>
            </a:pPr>
            <a:r>
              <a:rPr lang="en-GB" dirty="0"/>
              <a:t>Avoid / reduce mixing: staggered communal activities like meal times, breaks, staggered and managed drop off and pick up, one way systems within the school….</a:t>
            </a:r>
          </a:p>
          <a:p>
            <a:pPr marL="228600" indent="-228600">
              <a:buAutoNum type="arabicPeriod"/>
            </a:pPr>
            <a:r>
              <a:rPr lang="en-GB" dirty="0"/>
              <a:t>Declutter= less clutter means it is easier to clean. Avoid sharing- sad to do this as we encourage children to learn to share. But in this situation, we </a:t>
            </a:r>
            <a:r>
              <a:rPr lang="en-GB"/>
              <a:t>need to </a:t>
            </a:r>
            <a:r>
              <a:rPr lang="en-GB" dirty="0"/>
              <a:t>reduce the use of shared equipment. Also remove things that can’t be easily cleaned e.g. soft toys, soft furnishings</a:t>
            </a:r>
          </a:p>
        </p:txBody>
      </p:sp>
      <p:sp>
        <p:nvSpPr>
          <p:cNvPr id="4" name="Slide Number Placeholder 3"/>
          <p:cNvSpPr>
            <a:spLocks noGrp="1"/>
          </p:cNvSpPr>
          <p:nvPr>
            <p:ph type="sldNum" sz="quarter" idx="10"/>
          </p:nvPr>
        </p:nvSpPr>
        <p:spPr/>
        <p:txBody>
          <a:bodyPr/>
          <a:lstStyle/>
          <a:p>
            <a:fld id="{0AABDD78-6769-4A55-824F-74408679B2F4}" type="slidenum">
              <a:rPr lang="en-GB" smtClean="0"/>
              <a:t>6</a:t>
            </a:fld>
            <a:endParaRPr lang="en-GB"/>
          </a:p>
        </p:txBody>
      </p:sp>
    </p:spTree>
    <p:extLst>
      <p:ext uri="{BB962C8B-B14F-4D97-AF65-F5344CB8AC3E}">
        <p14:creationId xmlns:p14="http://schemas.microsoft.com/office/powerpoint/2010/main" val="2594881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CONTACTS ISOLATE FOR 14 DAYS – whether they get a negative result or not.</a:t>
            </a:r>
          </a:p>
          <a:p>
            <a:endParaRPr lang="en-GB" dirty="0"/>
          </a:p>
          <a:p>
            <a:r>
              <a:rPr lang="en-GB" dirty="0"/>
              <a:t>POSSIBLE CASES- GET TESTED</a:t>
            </a:r>
          </a:p>
          <a:p>
            <a:r>
              <a:rPr lang="en-GB"/>
              <a:t>If </a:t>
            </a:r>
            <a:r>
              <a:rPr lang="en-GB" dirty="0"/>
              <a:t>case remains unwell and has symptoms of COVID need to assess the case/ situation= ?False negative test </a:t>
            </a:r>
          </a:p>
          <a:p>
            <a:endParaRPr lang="en-GB" dirty="0"/>
          </a:p>
          <a:p>
            <a:r>
              <a:rPr lang="en-GB" dirty="0"/>
              <a:t>COVID negative- still ill- fever free 24 hours and recovered- that will cover flu, continued cough not a problem</a:t>
            </a:r>
          </a:p>
          <a:p>
            <a:r>
              <a:rPr lang="en-GB" dirty="0"/>
              <a:t>Boarding school/ special school – we can organise flu testing via Jo.</a:t>
            </a:r>
          </a:p>
          <a:p>
            <a:r>
              <a:rPr lang="en-GB" dirty="0"/>
              <a:t>COVID positive- 10 days isolation- Continue to isolate until 48 hours fever free 	</a:t>
            </a:r>
          </a:p>
          <a:p>
            <a:endParaRPr lang="en-GB" dirty="0"/>
          </a:p>
          <a:p>
            <a:endParaRPr lang="en-GB" dirty="0"/>
          </a:p>
          <a:p>
            <a:r>
              <a:rPr lang="en-GB" dirty="0"/>
              <a:t>ISOLATION IF POSITIVE TEST: If you are not experiencing symptoms but have tested positive for COVID-19 you also must self-isolate for at least 10 days, starting from the day the test was taken. If you develop symptoms during this isolation period, you must restart your 10-day isolation from the day you develop symptoms.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7</a:t>
            </a:fld>
            <a:endParaRPr lang="en-US" dirty="0"/>
          </a:p>
        </p:txBody>
      </p:sp>
    </p:spTree>
    <p:extLst>
      <p:ext uri="{BB962C8B-B14F-4D97-AF65-F5344CB8AC3E}">
        <p14:creationId xmlns:p14="http://schemas.microsoft.com/office/powerpoint/2010/main" val="175669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GB" dirty="0"/>
              <a:t>Outbreak suggests spread of infection within the school</a:t>
            </a:r>
          </a:p>
          <a:p>
            <a:r>
              <a:rPr lang="en-GB" dirty="0"/>
              <a:t>Cluster- more likely to be community spread</a:t>
            </a:r>
          </a:p>
          <a:p>
            <a:endParaRPr lang="en-GB" dirty="0"/>
          </a:p>
          <a:p>
            <a:r>
              <a:rPr lang="en-GB" dirty="0"/>
              <a:t>A case is defined as ……</a:t>
            </a:r>
          </a:p>
          <a:p>
            <a:endParaRPr lang="en-GB" dirty="0"/>
          </a:p>
          <a:p>
            <a:r>
              <a:rPr lang="en-GB" dirty="0"/>
              <a:t>An outbreak is defined as …….</a:t>
            </a:r>
          </a:p>
          <a:p>
            <a:r>
              <a:rPr lang="en-GB" dirty="0"/>
              <a:t>Outbreak definition</a:t>
            </a:r>
          </a:p>
          <a:p>
            <a:r>
              <a:rPr lang="en-GB" dirty="0"/>
              <a:t>“Two or more confirmed cases of COVID-19 among students or staff who are direct close contacts, proximity contacts or in the same cohort or ‘bubble’* in the school/college within 14 days”. </a:t>
            </a:r>
          </a:p>
          <a:p>
            <a:r>
              <a:rPr lang="en-GB" dirty="0"/>
              <a:t>* a cohort or ‘bubble’ might be a class, year group or other defined group within the school/college. This definition aims to distinguish between transmission occurring in the community versus transmission occurring within the school/college setting.</a:t>
            </a:r>
          </a:p>
          <a:p>
            <a:r>
              <a:rPr lang="en-GB" dirty="0"/>
              <a:t>Cluster definition </a:t>
            </a:r>
          </a:p>
          <a:p>
            <a:r>
              <a:rPr lang="en-GB" dirty="0"/>
              <a:t>“Two or more confirmed cases of COVID-19 among students or staff in a school/college within 14 days”</a:t>
            </a:r>
          </a:p>
          <a:p>
            <a:r>
              <a:rPr lang="en-GB" dirty="0"/>
              <a:t>or</a:t>
            </a:r>
          </a:p>
          <a:p>
            <a:r>
              <a:rPr lang="en-GB" dirty="0"/>
              <a:t>“Increase in background rate of absence due to suspected or confirmed cases of COVID-19 (does not include absence rate due to individuals shielding or self-isolating as contacts of cases)”.</a:t>
            </a:r>
          </a:p>
          <a:p>
            <a:endParaRPr lang="en-GB" dirty="0"/>
          </a:p>
          <a:p>
            <a:endParaRPr lang="en-GB" dirty="0"/>
          </a:p>
          <a:p>
            <a:r>
              <a:rPr lang="en-GB" dirty="0"/>
              <a:t>It’s really important to isolate suspected cases early</a:t>
            </a:r>
          </a:p>
          <a:p>
            <a:r>
              <a:rPr lang="en-GB" dirty="0"/>
              <a:t>This helps to prevent the spread of infection within the school</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8</a:t>
            </a:fld>
            <a:endParaRPr lang="en-US" dirty="0"/>
          </a:p>
        </p:txBody>
      </p:sp>
    </p:spTree>
    <p:extLst>
      <p:ext uri="{BB962C8B-B14F-4D97-AF65-F5344CB8AC3E}">
        <p14:creationId xmlns:p14="http://schemas.microsoft.com/office/powerpoint/2010/main" val="1035838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As a minimum, disposable gloves and aprons should be worn during cleaning. </a:t>
            </a:r>
          </a:p>
          <a:p>
            <a:r>
              <a:rPr lang="en-GB" dirty="0"/>
              <a:t>•	Adults who accompany/ care for a suspected or confirmed child in isolation and coming within 2 m distance of the child should wear gloves, aprons and masks.</a:t>
            </a:r>
          </a:p>
          <a:p>
            <a:r>
              <a:rPr lang="en-GB" dirty="0"/>
              <a:t>•	.	 </a:t>
            </a:r>
          </a:p>
          <a:p>
            <a:r>
              <a:rPr lang="en-GB" dirty="0"/>
              <a:t>•	If a risk assessment of the setting indicates that a higher level of virus may be present (for example, where unwell individuals have slept such as a boarding school dormitory) or there is visible contamination with body fluids, then the need for additional PPE to protect the cleaner’s eyes, mouth and nose might be necessary. Eye, mouth and nose protection may be required when coming into close contact with a person who is vomiting/ coughing/ spitting. Again, these situations need to be risk assessed. </a:t>
            </a:r>
          </a:p>
          <a:p>
            <a:r>
              <a:rPr lang="en-GB" dirty="0"/>
              <a:t>•	The local Public Health England (PHE) Health Protection Team (HPT) can advise on risk assessing complex scenarios. </a:t>
            </a:r>
          </a:p>
          <a:p>
            <a:r>
              <a:rPr lang="en-GB" dirty="0"/>
              <a:t>It is important that staff know how to safely remove PPE – videos explaining this can be found online</a:t>
            </a:r>
          </a:p>
          <a:p>
            <a:r>
              <a:rPr lang="en-GB" dirty="0"/>
              <a:t>Really important for staff to thoroughly wash their hands after removal of PPE</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dirty="0"/>
          </a:p>
        </p:txBody>
      </p:sp>
    </p:spTree>
    <p:extLst>
      <p:ext uri="{BB962C8B-B14F-4D97-AF65-F5344CB8AC3E}">
        <p14:creationId xmlns:p14="http://schemas.microsoft.com/office/powerpoint/2010/main" val="17246939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Guidance says: small bubbles for small children- KEPT SEPARATE</a:t>
            </a:r>
          </a:p>
          <a:p>
            <a:r>
              <a:rPr lang="en-GB" dirty="0"/>
              <a:t>Distancing for big children</a:t>
            </a:r>
          </a:p>
          <a:p>
            <a:r>
              <a:rPr lang="en-GB" dirty="0"/>
              <a:t>Staff should distance from each other and from children</a:t>
            </a:r>
          </a:p>
          <a:p>
            <a:endParaRPr lang="en-GB" dirty="0"/>
          </a:p>
          <a:p>
            <a:r>
              <a:rPr lang="en-GB" dirty="0"/>
              <a:t>OTHER MEASURES to help with social distancing</a:t>
            </a:r>
          </a:p>
          <a:p>
            <a:r>
              <a:rPr lang="en-GB" dirty="0"/>
              <a:t>Seating – face forwards not each other</a:t>
            </a:r>
          </a:p>
          <a:p>
            <a:r>
              <a:rPr lang="en-GB" dirty="0"/>
              <a:t>Avoid large gatherings</a:t>
            </a:r>
          </a:p>
          <a:p>
            <a:r>
              <a:rPr lang="en-GB" dirty="0"/>
              <a:t>One way systems</a:t>
            </a:r>
          </a:p>
          <a:p>
            <a:r>
              <a:rPr lang="en-GB" dirty="0"/>
              <a:t>Staggered breaks</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10</a:t>
            </a:fld>
            <a:endParaRPr lang="en-US" dirty="0"/>
          </a:p>
        </p:txBody>
      </p:sp>
    </p:spTree>
    <p:extLst>
      <p:ext uri="{BB962C8B-B14F-4D97-AF65-F5344CB8AC3E}">
        <p14:creationId xmlns:p14="http://schemas.microsoft.com/office/powerpoint/2010/main" val="1021919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COVID negative- still ill- fever free 24 hours and recovered- that will cover flu, cough not a problem</a:t>
            </a:r>
          </a:p>
          <a:p>
            <a:r>
              <a:rPr lang="en-GB" dirty="0"/>
              <a:t>Boarding school/ special school – we can organise flu testing via Jo.</a:t>
            </a:r>
          </a:p>
          <a:p>
            <a:r>
              <a:rPr lang="en-GB" dirty="0"/>
              <a:t>COVID positive- 10 days isolation- Continue to isolate until 48 hours fever free 	</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13</a:t>
            </a:fld>
            <a:endParaRPr lang="en-US" dirty="0"/>
          </a:p>
        </p:txBody>
      </p:sp>
    </p:spTree>
    <p:extLst>
      <p:ext uri="{BB962C8B-B14F-4D97-AF65-F5344CB8AC3E}">
        <p14:creationId xmlns:p14="http://schemas.microsoft.com/office/powerpoint/2010/main" val="1058607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1404491"/>
            <a:ext cx="9144000" cy="3739009"/>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dirty="0"/>
          </a:p>
        </p:txBody>
      </p:sp>
      <p:sp>
        <p:nvSpPr>
          <p:cNvPr id="5" name="Rectangle 4"/>
          <p:cNvSpPr>
            <a:spLocks noChangeArrowheads="1"/>
          </p:cNvSpPr>
          <p:nvPr userDrawn="1"/>
        </p:nvSpPr>
        <p:spPr bwMode="auto">
          <a:xfrm>
            <a:off x="0" y="1296144"/>
            <a:ext cx="9144000" cy="108347"/>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dirty="0">
              <a:solidFill>
                <a:schemeClr val="lt1"/>
              </a:solidFill>
              <a:latin typeface="+mn-lt"/>
              <a:ea typeface="+mn-ea"/>
              <a:cs typeface="+mn-cs"/>
            </a:endParaRPr>
          </a:p>
        </p:txBody>
      </p:sp>
      <p:sp>
        <p:nvSpPr>
          <p:cNvPr id="2" name="Title 1"/>
          <p:cNvSpPr>
            <a:spLocks noGrp="1"/>
          </p:cNvSpPr>
          <p:nvPr>
            <p:ph type="ctrTitle"/>
          </p:nvPr>
        </p:nvSpPr>
        <p:spPr>
          <a:xfrm>
            <a:off x="395536" y="1674186"/>
            <a:ext cx="8424936" cy="1293377"/>
          </a:xfrm>
          <a:ln>
            <a:noFill/>
          </a:ln>
        </p:spPr>
        <p:txBody>
          <a:bodyPr anchor="t">
            <a:noAutofit/>
          </a:bodyPr>
          <a:lstStyle>
            <a:lvl1pPr algn="l">
              <a:defRPr sz="4000" baseline="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395536" y="4320478"/>
            <a:ext cx="8424936" cy="26749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7" name="Picture 6"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2483768" cy="1225142"/>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411510"/>
            <a:ext cx="8028000" cy="486054"/>
          </a:xfrm>
        </p:spPr>
        <p:txBody>
          <a:bodyPr anchor="t" anchorCtr="0">
            <a:noAutofit/>
          </a:bodyPr>
          <a:lstStyle>
            <a:lvl1pPr>
              <a:defRPr sz="3200" baseline="0">
                <a:solidFill>
                  <a:srgbClr val="00AE9E"/>
                </a:solidFill>
                <a:latin typeface="Arial"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558000" y="1059583"/>
            <a:ext cx="8028000" cy="3554759"/>
          </a:xfrm>
        </p:spPr>
        <p:txBody>
          <a:bodyPr/>
          <a:lstStyle>
            <a:lvl1pPr marL="4763" indent="-4763">
              <a:lnSpc>
                <a:spcPct val="114000"/>
              </a:lnSpc>
              <a:spcBef>
                <a:spcPts val="0"/>
              </a:spcBef>
              <a:defRPr sz="1800" b="0" baseline="0">
                <a:solidFill>
                  <a:schemeClr val="tx1"/>
                </a:solidFill>
              </a:defRPr>
            </a:lvl1pPr>
          </a:lstStyle>
          <a:p>
            <a:pPr lvl="0"/>
            <a:r>
              <a:rPr lang="en-US" dirty="0"/>
              <a:t>Text should be 12-18pt Arial. Do not use other fonts.</a:t>
            </a:r>
          </a:p>
          <a:p>
            <a:pPr lvl="0"/>
            <a:endParaRPr lang="en-US" b="1" dirty="0">
              <a:latin typeface="Arial" pitchFamily="84" charset="0"/>
            </a:endParaRPr>
          </a:p>
          <a:p>
            <a:pPr lvl="0"/>
            <a:r>
              <a:rPr lang="en-US" b="1" dirty="0">
                <a:latin typeface="Arial" pitchFamily="84" charset="0"/>
              </a:rPr>
              <a:t>Note</a:t>
            </a:r>
          </a:p>
          <a:p>
            <a:pPr lvl="0"/>
            <a:r>
              <a:rPr lang="en-US" dirty="0">
                <a:latin typeface="Arial" pitchFamily="84" charset="0"/>
              </a:rPr>
              <a:t>This template should NOT be used to create publications, as this may mean</a:t>
            </a:r>
          </a:p>
          <a:p>
            <a:pPr lvl="0"/>
            <a:r>
              <a:rPr lang="en-US" dirty="0">
                <a:latin typeface="Arial" pitchFamily="84" charset="0"/>
              </a:rPr>
              <a:t>publication on GOV.UK will not be possible. </a:t>
            </a:r>
          </a:p>
          <a:p>
            <a:pPr lvl="0"/>
            <a:endParaRPr lang="en-US" dirty="0">
              <a:latin typeface="Arial" pitchFamily="84" charset="0"/>
            </a:endParaRPr>
          </a:p>
          <a:p>
            <a:pPr lvl="0"/>
            <a:r>
              <a:rPr lang="en-US" dirty="0">
                <a:latin typeface="Arial" pitchFamily="84" charset="0"/>
              </a:rPr>
              <a:t>Please contact </a:t>
            </a:r>
            <a:r>
              <a:rPr lang="en-US" dirty="0">
                <a:latin typeface="Arial" pitchFamily="84" charset="0"/>
                <a:hlinkClick r:id="rId2"/>
              </a:rPr>
              <a:t>publications@phe.gov.uk</a:t>
            </a:r>
            <a:r>
              <a:rPr lang="en-US" dirty="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4731544"/>
            <a:ext cx="9144000" cy="411956"/>
          </a:xfrm>
        </p:spPr>
        <p:txBody>
          <a:bodyPr/>
          <a:lstStyle>
            <a:lvl1pPr>
              <a:defRPr/>
            </a:lvl1pPr>
          </a:lstStyle>
          <a:p>
            <a:pPr marL="531813">
              <a:defRPr/>
            </a:pPr>
            <a:r>
              <a:rPr lang="en-US" dirty="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a:t>COVID-19 Educational Settings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4" y="205979"/>
            <a:ext cx="8029575" cy="857250"/>
          </a:xfrm>
          <a:prstGeom prst="rect">
            <a:avLst/>
          </a:prstGeom>
        </p:spPr>
        <p:txBody>
          <a:bodyPr vert="horz" lIns="0" tIns="0" rIns="0" bIns="0" rtlCol="0" anchor="ctr">
            <a:normAutofit/>
          </a:bodyPr>
          <a:lstStyle/>
          <a:p>
            <a:r>
              <a:rPr lang="en-US" dirty="0"/>
              <a:t>Click to edit Master title style</a:t>
            </a:r>
          </a:p>
        </p:txBody>
      </p:sp>
      <p:sp>
        <p:nvSpPr>
          <p:cNvPr id="1027" name="Text Placeholder 2"/>
          <p:cNvSpPr>
            <a:spLocks noGrp="1"/>
          </p:cNvSpPr>
          <p:nvPr>
            <p:ph type="body" idx="1"/>
          </p:nvPr>
        </p:nvSpPr>
        <p:spPr bwMode="auto">
          <a:xfrm>
            <a:off x="557214" y="1200151"/>
            <a:ext cx="8029575" cy="339447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5"/>
            <a:r>
              <a:rPr lang="en-US" dirty="0"/>
              <a:t>Fifth level</a:t>
            </a:r>
          </a:p>
        </p:txBody>
      </p:sp>
      <p:sp>
        <p:nvSpPr>
          <p:cNvPr id="7" name="Slide Number Placeholder 5"/>
          <p:cNvSpPr>
            <a:spLocks noGrp="1"/>
          </p:cNvSpPr>
          <p:nvPr>
            <p:ph type="sldNum" sz="quarter" idx="4"/>
          </p:nvPr>
        </p:nvSpPr>
        <p:spPr>
          <a:xfrm>
            <a:off x="0" y="4731544"/>
            <a:ext cx="9144000" cy="411956"/>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a:t>  </a:t>
            </a:r>
            <a:fld id="{45F8D313-CCBE-49D6-A3BC-57B1848DFB52}" type="slidenum">
              <a:rPr lang="en-US" smtClean="0"/>
              <a:pPr>
                <a:defRPr/>
              </a:pPr>
              <a:t>‹#›</a:t>
            </a:fld>
            <a:r>
              <a:rPr lang="en-US" dirty="0"/>
              <a:t> </a:t>
            </a:r>
          </a:p>
        </p:txBody>
      </p:sp>
      <p:sp>
        <p:nvSpPr>
          <p:cNvPr id="6" name="Footer Placeholder 5"/>
          <p:cNvSpPr>
            <a:spLocks noGrp="1"/>
          </p:cNvSpPr>
          <p:nvPr>
            <p:ph type="ftr" sz="quarter" idx="3"/>
          </p:nvPr>
        </p:nvSpPr>
        <p:spPr>
          <a:xfrm>
            <a:off x="900114" y="4731544"/>
            <a:ext cx="8064375" cy="411956"/>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COVID-19 Educational Settings</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3200" kern="1200" spc="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12.jpg"/><Relationship Id="rId5" Type="http://schemas.openxmlformats.org/officeDocument/2006/relationships/diagramQuickStyle" Target="../diagrams/quickStyle5.xml"/><Relationship Id="rId10" Type="http://schemas.openxmlformats.org/officeDocument/2006/relationships/image" Target="../media/image11.jpg"/><Relationship Id="rId4" Type="http://schemas.openxmlformats.org/officeDocument/2006/relationships/diagramLayout" Target="../diagrams/layout5.xml"/><Relationship Id="rId9" Type="http://schemas.openxmlformats.org/officeDocument/2006/relationships/image" Target="../media/image10.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S9VjeIWLnEg" TargetMode="External"/><Relationship Id="rId2" Type="http://schemas.openxmlformats.org/officeDocument/2006/relationships/hyperlink" Target="https://www.youtube.com/watch?v=4ij1I0OB2hk" TargetMode="External"/><Relationship Id="rId1" Type="http://schemas.openxmlformats.org/officeDocument/2006/relationships/slideLayout" Target="../slideLayouts/slideLayout2.xml"/><Relationship Id="rId6" Type="http://schemas.openxmlformats.org/officeDocument/2006/relationships/hyperlink" Target="https://www.powtoon.com/c/bBEyP5CIpEt/1/m" TargetMode="External"/><Relationship Id="rId5" Type="http://schemas.openxmlformats.org/officeDocument/2006/relationships/hyperlink" Target="https://e-bug.eu/" TargetMode="External"/><Relationship Id="rId4" Type="http://schemas.openxmlformats.org/officeDocument/2006/relationships/hyperlink" Target="https://www.youtube.com/watch?v=iMR3WPCRuAI"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mailto:swhpt@phe.gov.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1674187"/>
            <a:ext cx="8262472" cy="681540"/>
          </a:xfrm>
        </p:spPr>
        <p:txBody>
          <a:bodyPr/>
          <a:lstStyle/>
          <a:p>
            <a:r>
              <a:rPr lang="en-GB" dirty="0"/>
              <a:t>COVID-19 Educational and Childcare Settings</a:t>
            </a:r>
            <a:br>
              <a:rPr lang="en-GB" dirty="0"/>
            </a:br>
            <a:endParaRPr lang="en-GB" dirty="0"/>
          </a:p>
        </p:txBody>
      </p:sp>
      <p:sp>
        <p:nvSpPr>
          <p:cNvPr id="3" name="Subtitle 2"/>
          <p:cNvSpPr>
            <a:spLocks noGrp="1"/>
          </p:cNvSpPr>
          <p:nvPr>
            <p:ph type="subTitle" idx="1"/>
          </p:nvPr>
        </p:nvSpPr>
        <p:spPr>
          <a:xfrm>
            <a:off x="558000" y="4461960"/>
            <a:ext cx="7633648" cy="307758"/>
          </a:xfrm>
        </p:spPr>
        <p:txBody>
          <a:bodyPr>
            <a:noAutofit/>
          </a:bodyPr>
          <a:lstStyle/>
          <a:p>
            <a:r>
              <a:rPr lang="en-GB" sz="2400" dirty="0"/>
              <a:t>Delivered by the South West Health Protection Team</a:t>
            </a:r>
          </a:p>
          <a:p>
            <a:r>
              <a:rPr lang="en-GB" sz="2400" dirty="0"/>
              <a:t>Information correct on 11</a:t>
            </a:r>
            <a:r>
              <a:rPr lang="en-GB" sz="2400" baseline="30000" dirty="0"/>
              <a:t>th</a:t>
            </a:r>
            <a:r>
              <a:rPr lang="en-GB" sz="2400" dirty="0"/>
              <a:t> Aug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BD8B-3DFE-47D7-9D7E-7F7E0A448AE1}"/>
              </a:ext>
            </a:extLst>
          </p:cNvPr>
          <p:cNvSpPr>
            <a:spLocks noGrp="1"/>
          </p:cNvSpPr>
          <p:nvPr>
            <p:ph type="title"/>
          </p:nvPr>
        </p:nvSpPr>
        <p:spPr>
          <a:xfrm>
            <a:off x="467544" y="68933"/>
            <a:ext cx="8028000" cy="486054"/>
          </a:xfrm>
        </p:spPr>
        <p:txBody>
          <a:bodyPr/>
          <a:lstStyle/>
          <a:p>
            <a:r>
              <a:rPr lang="en-GB" dirty="0"/>
              <a:t>THINK! What is the impact of a confirmed COVID case in my setting? </a:t>
            </a:r>
            <a:br>
              <a:rPr lang="en-GB" dirty="0"/>
            </a:br>
            <a:endParaRPr lang="en-GB" dirty="0"/>
          </a:p>
        </p:txBody>
      </p:sp>
      <p:graphicFrame>
        <p:nvGraphicFramePr>
          <p:cNvPr id="6" name="Content Placeholder 5">
            <a:extLst>
              <a:ext uri="{FF2B5EF4-FFF2-40B4-BE49-F238E27FC236}">
                <a16:creationId xmlns:a16="http://schemas.microsoft.com/office/drawing/2014/main" id="{7A34624F-5C79-44D1-8CE6-D6118274E912}"/>
              </a:ext>
            </a:extLst>
          </p:cNvPr>
          <p:cNvGraphicFramePr>
            <a:graphicFrameLocks noGrp="1"/>
          </p:cNvGraphicFramePr>
          <p:nvPr>
            <p:ph idx="1"/>
            <p:extLst>
              <p:ext uri="{D42A27DB-BD31-4B8C-83A1-F6EECF244321}">
                <p14:modId xmlns:p14="http://schemas.microsoft.com/office/powerpoint/2010/main" val="3168921614"/>
              </p:ext>
            </p:extLst>
          </p:nvPr>
        </p:nvGraphicFramePr>
        <p:xfrm>
          <a:off x="-108520" y="1224244"/>
          <a:ext cx="5814987" cy="35291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C1D2E856-F121-4557-90B9-E5B051BF4E6D}"/>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10</a:t>
            </a:fld>
            <a:endParaRPr lang="en-US" dirty="0"/>
          </a:p>
        </p:txBody>
      </p:sp>
      <p:sp>
        <p:nvSpPr>
          <p:cNvPr id="5" name="Footer Placeholder 4">
            <a:extLst>
              <a:ext uri="{FF2B5EF4-FFF2-40B4-BE49-F238E27FC236}">
                <a16:creationId xmlns:a16="http://schemas.microsoft.com/office/drawing/2014/main" id="{0981AF56-29DB-444C-9F13-EDB13E258346}"/>
              </a:ext>
            </a:extLst>
          </p:cNvPr>
          <p:cNvSpPr>
            <a:spLocks noGrp="1"/>
          </p:cNvSpPr>
          <p:nvPr>
            <p:ph type="ftr" sz="quarter" idx="11"/>
          </p:nvPr>
        </p:nvSpPr>
        <p:spPr/>
        <p:txBody>
          <a:bodyPr/>
          <a:lstStyle/>
          <a:p>
            <a:pPr>
              <a:defRPr/>
            </a:pPr>
            <a:r>
              <a:rPr lang="en-US"/>
              <a:t>COVID-19 Educational Settings</a:t>
            </a:r>
            <a:endParaRPr lang="en-US" dirty="0"/>
          </a:p>
        </p:txBody>
      </p:sp>
      <p:sp>
        <p:nvSpPr>
          <p:cNvPr id="7" name="TextBox 6">
            <a:extLst>
              <a:ext uri="{FF2B5EF4-FFF2-40B4-BE49-F238E27FC236}">
                <a16:creationId xmlns:a16="http://schemas.microsoft.com/office/drawing/2014/main" id="{40739FCC-2CB5-48CC-AF4B-9C1F3D36DA55}"/>
              </a:ext>
            </a:extLst>
          </p:cNvPr>
          <p:cNvSpPr txBox="1"/>
          <p:nvPr/>
        </p:nvSpPr>
        <p:spPr>
          <a:xfrm>
            <a:off x="5364088" y="1753963"/>
            <a:ext cx="2952328"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dirty="0"/>
              <a:t>Smaller bubbles and/ or less mixing between groups =</a:t>
            </a:r>
          </a:p>
          <a:p>
            <a:r>
              <a:rPr lang="en-GB" dirty="0"/>
              <a:t>Less transmission = </a:t>
            </a:r>
          </a:p>
          <a:p>
            <a:r>
              <a:rPr lang="en-GB" dirty="0"/>
              <a:t>Smaller impact of a single case</a:t>
            </a:r>
          </a:p>
        </p:txBody>
      </p:sp>
    </p:spTree>
    <p:extLst>
      <p:ext uri="{BB962C8B-B14F-4D97-AF65-F5344CB8AC3E}">
        <p14:creationId xmlns:p14="http://schemas.microsoft.com/office/powerpoint/2010/main" val="121049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A99B4-1ECF-4097-A8EB-35682222939E}"/>
              </a:ext>
            </a:extLst>
          </p:cNvPr>
          <p:cNvSpPr>
            <a:spLocks noGrp="1"/>
          </p:cNvSpPr>
          <p:nvPr>
            <p:ph type="title"/>
          </p:nvPr>
        </p:nvSpPr>
        <p:spPr/>
        <p:txBody>
          <a:bodyPr/>
          <a:lstStyle/>
          <a:p>
            <a:r>
              <a:rPr lang="en-GB" dirty="0"/>
              <a:t>When to call the HPT</a:t>
            </a:r>
          </a:p>
        </p:txBody>
      </p:sp>
      <p:sp>
        <p:nvSpPr>
          <p:cNvPr id="3" name="Content Placeholder 2">
            <a:extLst>
              <a:ext uri="{FF2B5EF4-FFF2-40B4-BE49-F238E27FC236}">
                <a16:creationId xmlns:a16="http://schemas.microsoft.com/office/drawing/2014/main" id="{4B30C81E-864A-4531-967B-B47752851E14}"/>
              </a:ext>
            </a:extLst>
          </p:cNvPr>
          <p:cNvSpPr>
            <a:spLocks noGrp="1"/>
          </p:cNvSpPr>
          <p:nvPr>
            <p:ph idx="1"/>
          </p:nvPr>
        </p:nvSpPr>
        <p:spPr/>
        <p:txBody>
          <a:bodyPr/>
          <a:lstStyle/>
          <a:p>
            <a:r>
              <a:rPr lang="en-GB" dirty="0"/>
              <a:t>Confirmed case in staff or child</a:t>
            </a:r>
          </a:p>
          <a:p>
            <a:r>
              <a:rPr lang="en-GB" dirty="0"/>
              <a:t>Possible cases: you do not need to call us unless….</a:t>
            </a:r>
          </a:p>
          <a:p>
            <a:r>
              <a:rPr lang="en-GB" dirty="0"/>
              <a:t>a. Hospital admission with </a:t>
            </a:r>
            <a:r>
              <a:rPr lang="en-GB" dirty="0" err="1"/>
              <a:t>covid</a:t>
            </a:r>
            <a:r>
              <a:rPr lang="en-GB" dirty="0"/>
              <a:t> like symptoms</a:t>
            </a:r>
          </a:p>
          <a:p>
            <a:r>
              <a:rPr lang="en-GB" dirty="0"/>
              <a:t>b. Possible case who won’t get tested</a:t>
            </a:r>
          </a:p>
          <a:p>
            <a:r>
              <a:rPr lang="en-GB" dirty="0"/>
              <a:t>c. A cluster of possible cases/ increased absenteeism </a:t>
            </a:r>
          </a:p>
          <a:p>
            <a:r>
              <a:rPr lang="en-GB" dirty="0"/>
              <a:t>d. Possible case with definite link to confirmed case (e.g. parent confirmed)</a:t>
            </a:r>
          </a:p>
          <a:p>
            <a:r>
              <a:rPr lang="en-GB" dirty="0"/>
              <a:t>e. Heightened anxiety in parents/ staff or media</a:t>
            </a:r>
          </a:p>
          <a:p>
            <a:endParaRPr lang="en-GB" dirty="0"/>
          </a:p>
        </p:txBody>
      </p:sp>
      <p:sp>
        <p:nvSpPr>
          <p:cNvPr id="4" name="Slide Number Placeholder 3">
            <a:extLst>
              <a:ext uri="{FF2B5EF4-FFF2-40B4-BE49-F238E27FC236}">
                <a16:creationId xmlns:a16="http://schemas.microsoft.com/office/drawing/2014/main" id="{FB06E060-EE5E-4BA1-A8AB-EA09FFF2A65E}"/>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11</a:t>
            </a:fld>
            <a:endParaRPr lang="en-US" dirty="0"/>
          </a:p>
        </p:txBody>
      </p:sp>
      <p:sp>
        <p:nvSpPr>
          <p:cNvPr id="5" name="Footer Placeholder 4">
            <a:extLst>
              <a:ext uri="{FF2B5EF4-FFF2-40B4-BE49-F238E27FC236}">
                <a16:creationId xmlns:a16="http://schemas.microsoft.com/office/drawing/2014/main" id="{63446BCE-17D6-4C42-9E29-3908459910EB}"/>
              </a:ext>
            </a:extLst>
          </p:cNvPr>
          <p:cNvSpPr>
            <a:spLocks noGrp="1"/>
          </p:cNvSpPr>
          <p:nvPr>
            <p:ph type="ftr" sz="quarter" idx="11"/>
          </p:nvPr>
        </p:nvSpPr>
        <p:spPr/>
        <p:txBody>
          <a:bodyPr/>
          <a:lstStyle/>
          <a:p>
            <a:pPr>
              <a:defRPr/>
            </a:pPr>
            <a:r>
              <a:rPr lang="en-US"/>
              <a:t>COVID-19 Educational Settings</a:t>
            </a:r>
            <a:endParaRPr lang="en-US" dirty="0"/>
          </a:p>
        </p:txBody>
      </p:sp>
    </p:spTree>
    <p:extLst>
      <p:ext uri="{BB962C8B-B14F-4D97-AF65-F5344CB8AC3E}">
        <p14:creationId xmlns:p14="http://schemas.microsoft.com/office/powerpoint/2010/main" val="43615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47515-5B30-4296-81CB-8CE81DB96105}"/>
              </a:ext>
            </a:extLst>
          </p:cNvPr>
          <p:cNvSpPr>
            <a:spLocks noGrp="1"/>
          </p:cNvSpPr>
          <p:nvPr>
            <p:ph type="title"/>
          </p:nvPr>
        </p:nvSpPr>
        <p:spPr/>
        <p:txBody>
          <a:bodyPr/>
          <a:lstStyle/>
          <a:p>
            <a:r>
              <a:rPr lang="en-GB" dirty="0"/>
              <a:t>What if your possible case refuses to be tested???</a:t>
            </a:r>
          </a:p>
        </p:txBody>
      </p:sp>
      <p:sp>
        <p:nvSpPr>
          <p:cNvPr id="3" name="Content Placeholder 2">
            <a:extLst>
              <a:ext uri="{FF2B5EF4-FFF2-40B4-BE49-F238E27FC236}">
                <a16:creationId xmlns:a16="http://schemas.microsoft.com/office/drawing/2014/main" id="{DEE3D886-EAA8-4B2C-B4C3-D9CE794B5C9C}"/>
              </a:ext>
            </a:extLst>
          </p:cNvPr>
          <p:cNvSpPr>
            <a:spLocks noGrp="1"/>
          </p:cNvSpPr>
          <p:nvPr>
            <p:ph idx="1"/>
          </p:nvPr>
        </p:nvSpPr>
        <p:spPr>
          <a:xfrm>
            <a:off x="558000" y="1635646"/>
            <a:ext cx="8028000" cy="2978696"/>
          </a:xfrm>
        </p:spPr>
        <p:txBody>
          <a:bodyPr/>
          <a:lstStyle/>
          <a:p>
            <a:r>
              <a:rPr lang="en-GB" dirty="0"/>
              <a:t>Call the Health Protection Team</a:t>
            </a:r>
          </a:p>
          <a:p>
            <a:endParaRPr lang="en-GB" dirty="0"/>
          </a:p>
          <a:p>
            <a:r>
              <a:rPr lang="en-GB" dirty="0"/>
              <a:t>Things we will consider:</a:t>
            </a:r>
          </a:p>
          <a:p>
            <a:r>
              <a:rPr lang="en-GB" dirty="0"/>
              <a:t>How likely is this to be COVID? Can we be sure that it is not COVID?</a:t>
            </a:r>
          </a:p>
          <a:p>
            <a:r>
              <a:rPr lang="en-GB" dirty="0"/>
              <a:t>What is the safest course of action for the school?</a:t>
            </a:r>
          </a:p>
        </p:txBody>
      </p:sp>
      <p:sp>
        <p:nvSpPr>
          <p:cNvPr id="4" name="Slide Number Placeholder 3">
            <a:extLst>
              <a:ext uri="{FF2B5EF4-FFF2-40B4-BE49-F238E27FC236}">
                <a16:creationId xmlns:a16="http://schemas.microsoft.com/office/drawing/2014/main" id="{0E2A52D4-F96C-4E9A-847F-DEC0A768797A}"/>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12</a:t>
            </a:fld>
            <a:endParaRPr lang="en-US" dirty="0"/>
          </a:p>
        </p:txBody>
      </p:sp>
      <p:sp>
        <p:nvSpPr>
          <p:cNvPr id="5" name="Footer Placeholder 4">
            <a:extLst>
              <a:ext uri="{FF2B5EF4-FFF2-40B4-BE49-F238E27FC236}">
                <a16:creationId xmlns:a16="http://schemas.microsoft.com/office/drawing/2014/main" id="{7981C55C-26CB-4711-BEB7-0E5F52BE3C74}"/>
              </a:ext>
            </a:extLst>
          </p:cNvPr>
          <p:cNvSpPr>
            <a:spLocks noGrp="1"/>
          </p:cNvSpPr>
          <p:nvPr>
            <p:ph type="ftr" sz="quarter" idx="11"/>
          </p:nvPr>
        </p:nvSpPr>
        <p:spPr/>
        <p:txBody>
          <a:bodyPr/>
          <a:lstStyle/>
          <a:p>
            <a:pPr>
              <a:defRPr/>
            </a:pPr>
            <a:r>
              <a:rPr lang="en-US"/>
              <a:t>COVID-19 Educational Settings</a:t>
            </a:r>
            <a:endParaRPr lang="en-US" dirty="0"/>
          </a:p>
        </p:txBody>
      </p:sp>
    </p:spTree>
    <p:extLst>
      <p:ext uri="{BB962C8B-B14F-4D97-AF65-F5344CB8AC3E}">
        <p14:creationId xmlns:p14="http://schemas.microsoft.com/office/powerpoint/2010/main" val="427845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34376-DB1D-4CFF-823F-2FF1AF1FF8F9}"/>
              </a:ext>
            </a:extLst>
          </p:cNvPr>
          <p:cNvSpPr>
            <a:spLocks noGrp="1"/>
          </p:cNvSpPr>
          <p:nvPr>
            <p:ph type="title"/>
          </p:nvPr>
        </p:nvSpPr>
        <p:spPr/>
        <p:txBody>
          <a:bodyPr/>
          <a:lstStyle/>
          <a:p>
            <a:r>
              <a:rPr lang="en-GB" dirty="0"/>
              <a:t>Add flu (and winter viruses) into the mix</a:t>
            </a:r>
          </a:p>
        </p:txBody>
      </p:sp>
      <p:graphicFrame>
        <p:nvGraphicFramePr>
          <p:cNvPr id="6" name="Content Placeholder 5">
            <a:extLst>
              <a:ext uri="{FF2B5EF4-FFF2-40B4-BE49-F238E27FC236}">
                <a16:creationId xmlns:a16="http://schemas.microsoft.com/office/drawing/2014/main" id="{410E985F-41CE-4E14-A9D8-24F991A8DA04}"/>
              </a:ext>
            </a:extLst>
          </p:cNvPr>
          <p:cNvGraphicFramePr>
            <a:graphicFrameLocks noGrp="1"/>
          </p:cNvGraphicFramePr>
          <p:nvPr>
            <p:ph idx="1"/>
            <p:extLst>
              <p:ext uri="{D42A27DB-BD31-4B8C-83A1-F6EECF244321}">
                <p14:modId xmlns:p14="http://schemas.microsoft.com/office/powerpoint/2010/main" val="1226207256"/>
              </p:ext>
            </p:extLst>
          </p:nvPr>
        </p:nvGraphicFramePr>
        <p:xfrm>
          <a:off x="557213" y="1058863"/>
          <a:ext cx="8029575" cy="355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5CD5648E-6E3E-44B9-8538-BC12EFC1F1CD}"/>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13</a:t>
            </a:fld>
            <a:endParaRPr lang="en-US" dirty="0"/>
          </a:p>
        </p:txBody>
      </p:sp>
      <p:sp>
        <p:nvSpPr>
          <p:cNvPr id="5" name="Footer Placeholder 4">
            <a:extLst>
              <a:ext uri="{FF2B5EF4-FFF2-40B4-BE49-F238E27FC236}">
                <a16:creationId xmlns:a16="http://schemas.microsoft.com/office/drawing/2014/main" id="{B0A9A890-4AC8-4F4C-BF28-35D33F913947}"/>
              </a:ext>
            </a:extLst>
          </p:cNvPr>
          <p:cNvSpPr>
            <a:spLocks noGrp="1"/>
          </p:cNvSpPr>
          <p:nvPr>
            <p:ph type="ftr" sz="quarter" idx="11"/>
          </p:nvPr>
        </p:nvSpPr>
        <p:spPr/>
        <p:txBody>
          <a:bodyPr/>
          <a:lstStyle/>
          <a:p>
            <a:pPr>
              <a:defRPr/>
            </a:pPr>
            <a:r>
              <a:rPr lang="en-US"/>
              <a:t>COVID-19 Educational Settings</a:t>
            </a:r>
            <a:endParaRPr lang="en-US" dirty="0"/>
          </a:p>
        </p:txBody>
      </p:sp>
    </p:spTree>
    <p:extLst>
      <p:ext uri="{BB962C8B-B14F-4D97-AF65-F5344CB8AC3E}">
        <p14:creationId xmlns:p14="http://schemas.microsoft.com/office/powerpoint/2010/main" val="4029752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A1616-B75D-4BEB-A7F8-A7FCC823A355}"/>
              </a:ext>
            </a:extLst>
          </p:cNvPr>
          <p:cNvSpPr>
            <a:spLocks noGrp="1"/>
          </p:cNvSpPr>
          <p:nvPr>
            <p:ph type="title"/>
          </p:nvPr>
        </p:nvSpPr>
        <p:spPr>
          <a:xfrm>
            <a:off x="179512" y="18703"/>
            <a:ext cx="8028000" cy="486054"/>
          </a:xfrm>
        </p:spPr>
        <p:txBody>
          <a:bodyPr/>
          <a:lstStyle/>
          <a:p>
            <a:r>
              <a:rPr lang="en-GB" sz="2800" dirty="0">
                <a:latin typeface="Calibri" panose="020F0502020204030204" pitchFamily="34" charset="0"/>
                <a:ea typeface="Calibri" panose="020F0502020204030204" pitchFamily="34" charset="0"/>
              </a:rPr>
              <a:t>Scenario 1- what would you do?         …/1</a:t>
            </a:r>
            <a:br>
              <a:rPr lang="en-GB" dirty="0">
                <a:latin typeface="Calibri" panose="020F050202020403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ACC63E41-80D2-4CF1-BC01-0DEE3939CF1C}"/>
              </a:ext>
            </a:extLst>
          </p:cNvPr>
          <p:cNvSpPr>
            <a:spLocks noGrp="1"/>
          </p:cNvSpPr>
          <p:nvPr>
            <p:ph idx="1"/>
          </p:nvPr>
        </p:nvSpPr>
        <p:spPr>
          <a:xfrm>
            <a:off x="178793" y="411510"/>
            <a:ext cx="8712968" cy="864095"/>
          </a:xfrm>
        </p:spPr>
        <p:txBody>
          <a:bodyPr/>
          <a:lstStyle/>
          <a:p>
            <a:pPr>
              <a:spcAft>
                <a:spcPts val="0"/>
              </a:spcAft>
            </a:pPr>
            <a:r>
              <a:rPr lang="en-GB" sz="2000" dirty="0">
                <a:latin typeface="Calibri" panose="020F0502020204030204" pitchFamily="34" charset="0"/>
                <a:ea typeface="Calibri" panose="020F0502020204030204" pitchFamily="34" charset="0"/>
              </a:rPr>
              <a:t> </a:t>
            </a:r>
            <a:r>
              <a:rPr lang="en-GB" sz="2000" dirty="0">
                <a:solidFill>
                  <a:schemeClr val="accent5"/>
                </a:solidFill>
                <a:latin typeface="Calibri" panose="020F0502020204030204" pitchFamily="34" charset="0"/>
                <a:ea typeface="Calibri" panose="020F0502020204030204" pitchFamily="34" charset="0"/>
              </a:rPr>
              <a:t>A child becomes unwell whilst at the setting and is displaying COVID symptoms and their parents can’t collect them straight away</a:t>
            </a:r>
            <a:endParaRPr lang="en-GB" sz="2000" dirty="0">
              <a:latin typeface="Calibri" panose="020F0502020204030204" pitchFamily="34" charset="0"/>
              <a:ea typeface="Calibri" panose="020F0502020204030204" pitchFamily="34" charset="0"/>
            </a:endParaRPr>
          </a:p>
          <a:p>
            <a:pPr marL="285750" indent="-285750">
              <a:spcAft>
                <a:spcPts val="0"/>
              </a:spcAft>
              <a:buFont typeface="Arial" panose="020B0604020202020204" pitchFamily="34" charset="0"/>
              <a:buChar char="•"/>
            </a:pPr>
            <a:r>
              <a:rPr lang="en-GB" sz="1900" b="1" dirty="0">
                <a:latin typeface="Calibri" panose="020F0502020204030204" pitchFamily="34" charset="0"/>
                <a:ea typeface="Calibri" panose="020F0502020204030204" pitchFamily="34" charset="0"/>
              </a:rPr>
              <a:t>Isolate the child in a room </a:t>
            </a:r>
            <a:r>
              <a:rPr lang="en-GB" sz="1900" dirty="0">
                <a:latin typeface="Calibri" panose="020F0502020204030204" pitchFamily="34" charset="0"/>
                <a:ea typeface="Calibri" panose="020F0502020204030204" pitchFamily="34" charset="0"/>
              </a:rPr>
              <a:t>behind closed doors until collected by parent/guardians/carers </a:t>
            </a:r>
          </a:p>
          <a:p>
            <a:pPr marL="285750" indent="-285750">
              <a:spcAft>
                <a:spcPts val="0"/>
              </a:spcAft>
              <a:buFont typeface="Arial" panose="020B0604020202020204" pitchFamily="34" charset="0"/>
              <a:buChar char="•"/>
            </a:pPr>
            <a:r>
              <a:rPr lang="en-GB" sz="1900" dirty="0">
                <a:latin typeface="Calibri" panose="020F0502020204030204" pitchFamily="34" charset="0"/>
                <a:ea typeface="Calibri" panose="020F0502020204030204" pitchFamily="34" charset="0"/>
              </a:rPr>
              <a:t>Young people who can make their own way home can do so but should avoid using public transport or coming into contact with others</a:t>
            </a:r>
          </a:p>
          <a:p>
            <a:pPr marL="285750" indent="-285750">
              <a:spcAft>
                <a:spcPts val="0"/>
              </a:spcAft>
              <a:buFont typeface="Arial" panose="020B0604020202020204" pitchFamily="34" charset="0"/>
              <a:buChar char="•"/>
            </a:pPr>
            <a:r>
              <a:rPr lang="en-GB" sz="1900" b="1" dirty="0">
                <a:latin typeface="Calibri" panose="020F0502020204030204" pitchFamily="34" charset="0"/>
                <a:ea typeface="Calibri" panose="020F0502020204030204" pitchFamily="34" charset="0"/>
              </a:rPr>
              <a:t>If isolation is not possible? </a:t>
            </a:r>
          </a:p>
          <a:p>
            <a:pPr marL="0" indent="0">
              <a:spcAft>
                <a:spcPts val="0"/>
              </a:spcAft>
            </a:pPr>
            <a:r>
              <a:rPr lang="en-GB" sz="1900" dirty="0">
                <a:latin typeface="Calibri" panose="020F0502020204030204" pitchFamily="34" charset="0"/>
                <a:ea typeface="Calibri" panose="020F0502020204030204" pitchFamily="34" charset="0"/>
              </a:rPr>
              <a:t>They should be moved to an area at least 2 metres from other people</a:t>
            </a:r>
          </a:p>
          <a:p>
            <a:pPr marL="0" indent="0">
              <a:spcAft>
                <a:spcPts val="0"/>
              </a:spcAft>
            </a:pPr>
            <a:r>
              <a:rPr lang="en-GB" sz="1900" dirty="0">
                <a:latin typeface="Calibri" panose="020F0502020204030204" pitchFamily="34" charset="0"/>
                <a:ea typeface="Calibri" panose="020F0502020204030204" pitchFamily="34" charset="0"/>
              </a:rPr>
              <a:t>If adult needs to accompany to child and needs to come </a:t>
            </a:r>
            <a:r>
              <a:rPr lang="en-GB" sz="1900" b="1" dirty="0">
                <a:latin typeface="Calibri" panose="020F0502020204030204" pitchFamily="34" charset="0"/>
                <a:ea typeface="Calibri" panose="020F0502020204030204" pitchFamily="34" charset="0"/>
              </a:rPr>
              <a:t>within 2m of the child </a:t>
            </a:r>
            <a:r>
              <a:rPr lang="en-GB" sz="1900" dirty="0">
                <a:latin typeface="Calibri" panose="020F0502020204030204" pitchFamily="34" charset="0"/>
                <a:ea typeface="Calibri" panose="020F0502020204030204" pitchFamily="34" charset="0"/>
              </a:rPr>
              <a:t>they need to wear PPE- gloves, mask (FRSM), apron +/- eye protection</a:t>
            </a:r>
          </a:p>
          <a:p>
            <a:pPr marL="285750" indent="-285750">
              <a:spcAft>
                <a:spcPts val="0"/>
              </a:spcAft>
              <a:buFont typeface="Arial" panose="020B0604020202020204" pitchFamily="34" charset="0"/>
              <a:buChar char="•"/>
            </a:pPr>
            <a:r>
              <a:rPr lang="en-GB" sz="1900" b="1" dirty="0">
                <a:latin typeface="Calibri" panose="020F0502020204030204" pitchFamily="34" charset="0"/>
                <a:ea typeface="Calibri" panose="020F0502020204030204" pitchFamily="34" charset="0"/>
              </a:rPr>
              <a:t>If child needs to go to the bathroom?</a:t>
            </a:r>
            <a:endParaRPr lang="en-GB" sz="1900" dirty="0">
              <a:latin typeface="Calibri" panose="020F0502020204030204" pitchFamily="34" charset="0"/>
              <a:ea typeface="Calibri" panose="020F0502020204030204" pitchFamily="34" charset="0"/>
            </a:endParaRPr>
          </a:p>
          <a:p>
            <a:pPr marL="0" indent="0">
              <a:spcAft>
                <a:spcPts val="0"/>
              </a:spcAft>
            </a:pPr>
            <a:r>
              <a:rPr lang="en-GB" sz="1900" dirty="0">
                <a:latin typeface="Calibri" panose="020F0502020204030204" pitchFamily="34" charset="0"/>
                <a:ea typeface="Calibri" panose="020F0502020204030204" pitchFamily="34" charset="0"/>
              </a:rPr>
              <a:t>This should be a separate bathroom and the bathroom should be cleaned thoroughly with standard cleaning products before </a:t>
            </a:r>
            <a:r>
              <a:rPr lang="en-GB" sz="2000" dirty="0">
                <a:latin typeface="Calibri" panose="020F0502020204030204" pitchFamily="34" charset="0"/>
                <a:ea typeface="Calibri" panose="020F0502020204030204" pitchFamily="34" charset="0"/>
              </a:rPr>
              <a:t>being used by others					</a:t>
            </a:r>
            <a:r>
              <a:rPr lang="en-GB" sz="2000" i="1" dirty="0">
                <a:latin typeface="Calibri" panose="020F0502020204030204" pitchFamily="34" charset="0"/>
                <a:ea typeface="Calibri" panose="020F0502020204030204" pitchFamily="34" charset="0"/>
              </a:rPr>
              <a:t>cont’d….</a:t>
            </a:r>
          </a:p>
          <a:p>
            <a:pPr marL="285750" indent="-285750">
              <a:spcAft>
                <a:spcPts val="0"/>
              </a:spcAft>
              <a:buFont typeface="Arial" panose="020B0604020202020204" pitchFamily="34" charset="0"/>
              <a:buChar char="•"/>
            </a:pPr>
            <a:endParaRPr lang="en-GB" dirty="0">
              <a:latin typeface="Calibri" panose="020F0502020204030204" pitchFamily="34" charset="0"/>
              <a:ea typeface="Calibri" panose="020F0502020204030204" pitchFamily="34" charset="0"/>
            </a:endParaRPr>
          </a:p>
          <a:p>
            <a:pPr>
              <a:spcAft>
                <a:spcPts val="0"/>
              </a:spcAft>
            </a:pPr>
            <a:endParaRPr lang="en-GB" dirty="0">
              <a:latin typeface="Calibri" panose="020F0502020204030204" pitchFamily="34" charset="0"/>
              <a:ea typeface="Calibri" panose="020F0502020204030204" pitchFamily="34" charset="0"/>
            </a:endParaRPr>
          </a:p>
          <a:p>
            <a:endParaRPr lang="en-GB" dirty="0"/>
          </a:p>
        </p:txBody>
      </p:sp>
      <p:sp>
        <p:nvSpPr>
          <p:cNvPr id="4" name="Slide Number Placeholder 3">
            <a:extLst>
              <a:ext uri="{FF2B5EF4-FFF2-40B4-BE49-F238E27FC236}">
                <a16:creationId xmlns:a16="http://schemas.microsoft.com/office/drawing/2014/main" id="{75A3E8B4-A251-4594-82F7-43FEED960561}"/>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14</a:t>
            </a:fld>
            <a:endParaRPr lang="en-US" dirty="0"/>
          </a:p>
        </p:txBody>
      </p:sp>
      <p:sp>
        <p:nvSpPr>
          <p:cNvPr id="5" name="Footer Placeholder 4">
            <a:extLst>
              <a:ext uri="{FF2B5EF4-FFF2-40B4-BE49-F238E27FC236}">
                <a16:creationId xmlns:a16="http://schemas.microsoft.com/office/drawing/2014/main" id="{EA745604-13F3-4C75-8F3B-64AFA81A9576}"/>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832993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028000" cy="486054"/>
          </a:xfrm>
        </p:spPr>
        <p:txBody>
          <a:bodyPr/>
          <a:lstStyle/>
          <a:p>
            <a:r>
              <a:rPr lang="en-GB" sz="2800" dirty="0">
                <a:latin typeface="Calibri" panose="020F0502020204030204" pitchFamily="34" charset="0"/>
                <a:ea typeface="Calibri" panose="020F0502020204030204" pitchFamily="34" charset="0"/>
              </a:rPr>
              <a:t>Scenario 1 cont’d…				/2</a:t>
            </a:r>
            <a:endParaRPr lang="en-GB" sz="2800" dirty="0"/>
          </a:p>
        </p:txBody>
      </p:sp>
      <p:sp>
        <p:nvSpPr>
          <p:cNvPr id="3" name="Content Placeholder 2"/>
          <p:cNvSpPr>
            <a:spLocks noGrp="1"/>
          </p:cNvSpPr>
          <p:nvPr>
            <p:ph idx="1"/>
          </p:nvPr>
        </p:nvSpPr>
        <p:spPr>
          <a:xfrm>
            <a:off x="314703" y="411510"/>
            <a:ext cx="9038994" cy="4245490"/>
          </a:xfrm>
        </p:spPr>
        <p:txBody>
          <a:bodyPr/>
          <a:lstStyle/>
          <a:p>
            <a:pPr marL="285750" indent="-285750">
              <a:buFont typeface="Arial" panose="020B0604020202020204" pitchFamily="34" charset="0"/>
              <a:buChar char="•"/>
            </a:pPr>
            <a:r>
              <a:rPr lang="en-GB" b="1" dirty="0"/>
              <a:t>What happens to the other children in the bubble? </a:t>
            </a:r>
          </a:p>
          <a:p>
            <a:pPr marL="349250" lvl="1" indent="0"/>
            <a:r>
              <a:rPr lang="en-GB" b="1" dirty="0"/>
              <a:t>	</a:t>
            </a:r>
            <a:r>
              <a:rPr lang="en-GB" dirty="0"/>
              <a:t>nothing at this point</a:t>
            </a:r>
          </a:p>
          <a:p>
            <a:pPr marL="285750" indent="-285750">
              <a:buFont typeface="Arial" panose="020B0604020202020204" pitchFamily="34" charset="0"/>
              <a:buChar char="•"/>
            </a:pPr>
            <a:r>
              <a:rPr lang="en-GB" b="1" dirty="0"/>
              <a:t>What happens to the teacher in the bubble? </a:t>
            </a:r>
          </a:p>
          <a:p>
            <a:pPr marL="349250" lvl="1" indent="0"/>
            <a:r>
              <a:rPr lang="en-GB" dirty="0"/>
              <a:t>	nothing</a:t>
            </a:r>
          </a:p>
          <a:p>
            <a:pPr marL="285750" indent="-285750">
              <a:buFont typeface="Arial" panose="020B0604020202020204" pitchFamily="34" charset="0"/>
              <a:buChar char="•"/>
            </a:pPr>
            <a:r>
              <a:rPr lang="en-GB" b="1" dirty="0"/>
              <a:t>What happens to the staff member who has assisted the child?</a:t>
            </a:r>
          </a:p>
          <a:p>
            <a:pPr marL="349250" lvl="1" indent="0"/>
            <a:r>
              <a:rPr lang="en-GB" dirty="0"/>
              <a:t>	</a:t>
            </a:r>
            <a:r>
              <a:rPr lang="en-GB"/>
              <a:t>nothing </a:t>
            </a:r>
          </a:p>
          <a:p>
            <a:pPr marL="349250" lvl="1" indent="0"/>
            <a:r>
              <a:rPr lang="en-GB" b="1"/>
              <a:t>If </a:t>
            </a:r>
            <a:r>
              <a:rPr lang="en-GB" b="1" dirty="0"/>
              <a:t>the child’s test is then positive how will they find out?</a:t>
            </a:r>
          </a:p>
          <a:p>
            <a:pPr marL="623888" indent="-177800">
              <a:buFont typeface="Arial" panose="020B0604020202020204" pitchFamily="34" charset="0"/>
              <a:buChar char="•"/>
            </a:pPr>
            <a:r>
              <a:rPr lang="en-GB" dirty="0"/>
              <a:t>parent will get a text message and an email</a:t>
            </a:r>
          </a:p>
          <a:p>
            <a:pPr marL="623888" indent="-177800">
              <a:buFont typeface="Arial" panose="020B0604020202020204" pitchFamily="34" charset="0"/>
              <a:buChar char="•"/>
            </a:pPr>
            <a:r>
              <a:rPr lang="en-GB" dirty="0"/>
              <a:t>asked to complete an email questionnaire describing contacts and activities</a:t>
            </a:r>
          </a:p>
          <a:p>
            <a:pPr marL="623888" indent="-177800">
              <a:buFont typeface="Arial" panose="020B0604020202020204" pitchFamily="34" charset="0"/>
              <a:buChar char="•"/>
            </a:pPr>
            <a:r>
              <a:rPr lang="en-GB" dirty="0"/>
              <a:t>when an educational setting is mentioned it will be flagged to PHE Health Protection Team who will contact the educational setting and the parent</a:t>
            </a:r>
          </a:p>
          <a:p>
            <a:pPr marL="285750" indent="-285750">
              <a:buFont typeface="Arial" panose="020B0604020202020204" pitchFamily="34" charset="0"/>
              <a:buChar char="•"/>
            </a:pPr>
            <a:r>
              <a:rPr lang="en-GB" b="1" dirty="0"/>
              <a:t>What will happen if the child has a positive result? </a:t>
            </a:r>
            <a:endParaRPr lang="en-GB" dirty="0"/>
          </a:p>
          <a:p>
            <a:pPr marL="0" indent="0"/>
            <a:r>
              <a:rPr lang="en-GB" dirty="0"/>
              <a:t>	follow guidance for a confirmed case </a:t>
            </a:r>
            <a:r>
              <a:rPr lang="en-GB" b="1" dirty="0">
                <a:solidFill>
                  <a:srgbClr val="FF0000"/>
                </a:solidFill>
              </a:rPr>
              <a:t>CALL THE HPT ON 0300 303 8162</a:t>
            </a:r>
          </a:p>
          <a:p>
            <a:r>
              <a:rPr lang="en-GB" dirty="0"/>
              <a:t> </a:t>
            </a:r>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15</a:t>
            </a:fld>
            <a:endParaRPr lang="en-US" dirty="0"/>
          </a:p>
        </p:txBody>
      </p:sp>
      <p:sp>
        <p:nvSpPr>
          <p:cNvPr id="5" name="Footer Placeholder 4"/>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372225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FDF8B-9C16-4368-9EFA-65144D24A899}"/>
              </a:ext>
            </a:extLst>
          </p:cNvPr>
          <p:cNvSpPr>
            <a:spLocks noGrp="1"/>
          </p:cNvSpPr>
          <p:nvPr>
            <p:ph type="title"/>
          </p:nvPr>
        </p:nvSpPr>
        <p:spPr>
          <a:xfrm>
            <a:off x="251520" y="267494"/>
            <a:ext cx="8406488" cy="1106934"/>
          </a:xfrm>
        </p:spPr>
        <p:txBody>
          <a:bodyPr/>
          <a:lstStyle/>
          <a:p>
            <a:r>
              <a:rPr lang="en-GB" sz="2600" dirty="0">
                <a:latin typeface="Calibri" panose="020F0502020204030204" pitchFamily="34" charset="0"/>
                <a:cs typeface="Calibri" panose="020F0502020204030204" pitchFamily="34" charset="0"/>
              </a:rPr>
              <a:t>Scenario 2: An immediate family member (who lives in the same household) of a child who attends my setting, has a confirmed case of COVID.</a:t>
            </a:r>
            <a:br>
              <a:rPr lang="en-GB" sz="2400" dirty="0"/>
            </a:br>
            <a:endParaRPr lang="en-GB" sz="2400" dirty="0"/>
          </a:p>
        </p:txBody>
      </p:sp>
      <p:sp>
        <p:nvSpPr>
          <p:cNvPr id="3" name="Content Placeholder 2">
            <a:extLst>
              <a:ext uri="{FF2B5EF4-FFF2-40B4-BE49-F238E27FC236}">
                <a16:creationId xmlns:a16="http://schemas.microsoft.com/office/drawing/2014/main" id="{57E3F422-F577-4AAD-921B-8FBED93CA848}"/>
              </a:ext>
            </a:extLst>
          </p:cNvPr>
          <p:cNvSpPr>
            <a:spLocks noGrp="1"/>
          </p:cNvSpPr>
          <p:nvPr>
            <p:ph idx="1"/>
          </p:nvPr>
        </p:nvSpPr>
        <p:spPr>
          <a:xfrm>
            <a:off x="179512" y="1995686"/>
            <a:ext cx="8478496" cy="2664296"/>
          </a:xfrm>
        </p:spPr>
        <p:txBody>
          <a:bodyPr/>
          <a:lstStyle/>
          <a:p>
            <a:pPr marL="285750" indent="-285750">
              <a:buFont typeface="Arial" panose="020B0604020202020204" pitchFamily="34" charset="0"/>
              <a:buChar char="•"/>
            </a:pPr>
            <a:r>
              <a:rPr lang="en-GB" sz="2000" dirty="0"/>
              <a:t>The child and the household need to self isolate for 14 days and get tested if they develop symptoms</a:t>
            </a:r>
          </a:p>
          <a:p>
            <a:pPr marL="285750" indent="-285750">
              <a:buFont typeface="Arial" panose="020B0604020202020204" pitchFamily="34" charset="0"/>
              <a:buChar char="•"/>
            </a:pPr>
            <a:r>
              <a:rPr lang="en-GB" sz="2000" dirty="0"/>
              <a:t>No action is needed by the setting unless family member has spent time in the setting</a:t>
            </a:r>
          </a:p>
        </p:txBody>
      </p:sp>
      <p:sp>
        <p:nvSpPr>
          <p:cNvPr id="4" name="Slide Number Placeholder 3">
            <a:extLst>
              <a:ext uri="{FF2B5EF4-FFF2-40B4-BE49-F238E27FC236}">
                <a16:creationId xmlns:a16="http://schemas.microsoft.com/office/drawing/2014/main" id="{D21BF0D6-F359-4BBB-943C-2BC401935B2D}"/>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16</a:t>
            </a:fld>
            <a:endParaRPr lang="en-US" dirty="0"/>
          </a:p>
        </p:txBody>
      </p:sp>
      <p:sp>
        <p:nvSpPr>
          <p:cNvPr id="5" name="Footer Placeholder 4">
            <a:extLst>
              <a:ext uri="{FF2B5EF4-FFF2-40B4-BE49-F238E27FC236}">
                <a16:creationId xmlns:a16="http://schemas.microsoft.com/office/drawing/2014/main" id="{9513B405-ACC3-4D35-9E93-71FCBB068BF2}"/>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3260591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E388E-61B5-459B-9690-A6A858DA0D66}"/>
              </a:ext>
            </a:extLst>
          </p:cNvPr>
          <p:cNvSpPr>
            <a:spLocks noGrp="1"/>
          </p:cNvSpPr>
          <p:nvPr>
            <p:ph type="title"/>
          </p:nvPr>
        </p:nvSpPr>
        <p:spPr>
          <a:xfrm>
            <a:off x="38540" y="36807"/>
            <a:ext cx="8028000" cy="486054"/>
          </a:xfrm>
        </p:spPr>
        <p:txBody>
          <a:bodyPr/>
          <a:lstStyle/>
          <a:p>
            <a:r>
              <a:rPr lang="en-GB" dirty="0"/>
              <a:t>Contacts of contacts DO NOT </a:t>
            </a:r>
            <a:br>
              <a:rPr lang="en-GB" dirty="0"/>
            </a:br>
            <a:r>
              <a:rPr lang="en-GB" dirty="0"/>
              <a:t>need to isolate</a:t>
            </a:r>
          </a:p>
        </p:txBody>
      </p:sp>
      <p:sp>
        <p:nvSpPr>
          <p:cNvPr id="3" name="Content Placeholder 2">
            <a:extLst>
              <a:ext uri="{FF2B5EF4-FFF2-40B4-BE49-F238E27FC236}">
                <a16:creationId xmlns:a16="http://schemas.microsoft.com/office/drawing/2014/main" id="{51460926-7A1D-47CE-BBC2-14F07979FE73}"/>
              </a:ext>
            </a:extLst>
          </p:cNvPr>
          <p:cNvSpPr>
            <a:spLocks noGrp="1"/>
          </p:cNvSpPr>
          <p:nvPr>
            <p:ph idx="1"/>
          </p:nvPr>
        </p:nvSpPr>
        <p:spPr/>
        <p:txBody>
          <a:bodyPr/>
          <a:lstStyle/>
          <a:p>
            <a:r>
              <a:rPr lang="en-GB" dirty="0"/>
              <a:t>`</a:t>
            </a:r>
          </a:p>
        </p:txBody>
      </p:sp>
      <p:sp>
        <p:nvSpPr>
          <p:cNvPr id="4" name="Slide Number Placeholder 3">
            <a:extLst>
              <a:ext uri="{FF2B5EF4-FFF2-40B4-BE49-F238E27FC236}">
                <a16:creationId xmlns:a16="http://schemas.microsoft.com/office/drawing/2014/main" id="{86A8D611-00A5-4BED-A141-87792C40060F}"/>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17</a:t>
            </a:fld>
            <a:endParaRPr lang="en-US" dirty="0"/>
          </a:p>
        </p:txBody>
      </p:sp>
      <p:sp>
        <p:nvSpPr>
          <p:cNvPr id="5" name="Footer Placeholder 4">
            <a:extLst>
              <a:ext uri="{FF2B5EF4-FFF2-40B4-BE49-F238E27FC236}">
                <a16:creationId xmlns:a16="http://schemas.microsoft.com/office/drawing/2014/main" id="{C779CA93-8F59-4703-A08B-E7C15C4F3B78}"/>
              </a:ext>
            </a:extLst>
          </p:cNvPr>
          <p:cNvSpPr>
            <a:spLocks noGrp="1"/>
          </p:cNvSpPr>
          <p:nvPr>
            <p:ph type="ftr" sz="quarter" idx="11"/>
          </p:nvPr>
        </p:nvSpPr>
        <p:spPr/>
        <p:txBody>
          <a:bodyPr/>
          <a:lstStyle/>
          <a:p>
            <a:pPr>
              <a:defRPr/>
            </a:pPr>
            <a:r>
              <a:rPr lang="en-US"/>
              <a:t>COVID-19 Educational Settings</a:t>
            </a:r>
            <a:endParaRPr lang="en-US" dirty="0"/>
          </a:p>
        </p:txBody>
      </p:sp>
      <p:graphicFrame>
        <p:nvGraphicFramePr>
          <p:cNvPr id="6" name="Diagram 5">
            <a:extLst>
              <a:ext uri="{FF2B5EF4-FFF2-40B4-BE49-F238E27FC236}">
                <a16:creationId xmlns:a16="http://schemas.microsoft.com/office/drawing/2014/main" id="{36E79A27-0045-462A-9AB6-995D893165A5}"/>
              </a:ext>
            </a:extLst>
          </p:cNvPr>
          <p:cNvGraphicFramePr/>
          <p:nvPr>
            <p:extLst>
              <p:ext uri="{D42A27DB-BD31-4B8C-83A1-F6EECF244321}">
                <p14:modId xmlns:p14="http://schemas.microsoft.com/office/powerpoint/2010/main" val="1756569931"/>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a:extLst>
              <a:ext uri="{FF2B5EF4-FFF2-40B4-BE49-F238E27FC236}">
                <a16:creationId xmlns:a16="http://schemas.microsoft.com/office/drawing/2014/main" id="{9CD44B81-5C13-46FE-9A12-07F589EB66A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3568" y="2715766"/>
            <a:ext cx="1143000" cy="1524000"/>
          </a:xfrm>
          <a:prstGeom prst="rect">
            <a:avLst/>
          </a:prstGeom>
        </p:spPr>
      </p:pic>
      <p:pic>
        <p:nvPicPr>
          <p:cNvPr id="12" name="Picture 11">
            <a:extLst>
              <a:ext uri="{FF2B5EF4-FFF2-40B4-BE49-F238E27FC236}">
                <a16:creationId xmlns:a16="http://schemas.microsoft.com/office/drawing/2014/main" id="{AE428CD2-A6CC-4A34-BF6E-3F7F411EF52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219923" y="640063"/>
            <a:ext cx="1424756" cy="949837"/>
          </a:xfrm>
          <a:prstGeom prst="rect">
            <a:avLst/>
          </a:prstGeom>
        </p:spPr>
      </p:pic>
      <p:pic>
        <p:nvPicPr>
          <p:cNvPr id="14" name="Picture 13">
            <a:extLst>
              <a:ext uri="{FF2B5EF4-FFF2-40B4-BE49-F238E27FC236}">
                <a16:creationId xmlns:a16="http://schemas.microsoft.com/office/drawing/2014/main" id="{BABFFF15-29FC-417C-ACA2-68C8803F307D}"/>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15816" y="3723878"/>
            <a:ext cx="1749574" cy="794807"/>
          </a:xfrm>
          <a:prstGeom prst="rect">
            <a:avLst/>
          </a:prstGeom>
        </p:spPr>
      </p:pic>
      <p:pic>
        <p:nvPicPr>
          <p:cNvPr id="16" name="Picture 15">
            <a:extLst>
              <a:ext uri="{FF2B5EF4-FFF2-40B4-BE49-F238E27FC236}">
                <a16:creationId xmlns:a16="http://schemas.microsoft.com/office/drawing/2014/main" id="{919F9A99-4BCF-4C58-9D46-90F667554BD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7346461" y="624745"/>
            <a:ext cx="1143000" cy="752475"/>
          </a:xfrm>
          <a:prstGeom prst="rect">
            <a:avLst/>
          </a:prstGeom>
        </p:spPr>
      </p:pic>
    </p:spTree>
    <p:extLst>
      <p:ext uri="{BB962C8B-B14F-4D97-AF65-F5344CB8AC3E}">
        <p14:creationId xmlns:p14="http://schemas.microsoft.com/office/powerpoint/2010/main" val="34953167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C5A04-D4A1-4667-AA55-998DFA6F378C}"/>
              </a:ext>
            </a:extLst>
          </p:cNvPr>
          <p:cNvSpPr>
            <a:spLocks noGrp="1"/>
          </p:cNvSpPr>
          <p:nvPr>
            <p:ph type="title"/>
          </p:nvPr>
        </p:nvSpPr>
        <p:spPr>
          <a:xfrm>
            <a:off x="188690" y="123478"/>
            <a:ext cx="8028000" cy="486054"/>
          </a:xfrm>
        </p:spPr>
        <p:txBody>
          <a:bodyPr/>
          <a:lstStyle/>
          <a:p>
            <a:r>
              <a:rPr lang="en-GB" sz="2800" dirty="0"/>
              <a:t>Scenario 3</a:t>
            </a:r>
          </a:p>
        </p:txBody>
      </p:sp>
      <p:sp>
        <p:nvSpPr>
          <p:cNvPr id="3" name="Content Placeholder 2">
            <a:extLst>
              <a:ext uri="{FF2B5EF4-FFF2-40B4-BE49-F238E27FC236}">
                <a16:creationId xmlns:a16="http://schemas.microsoft.com/office/drawing/2014/main" id="{0D06F4D9-A1F7-4AC1-B637-F559C5425207}"/>
              </a:ext>
            </a:extLst>
          </p:cNvPr>
          <p:cNvSpPr>
            <a:spLocks noGrp="1"/>
          </p:cNvSpPr>
          <p:nvPr>
            <p:ph idx="1"/>
          </p:nvPr>
        </p:nvSpPr>
        <p:spPr>
          <a:xfrm>
            <a:off x="188690" y="592904"/>
            <a:ext cx="8712968" cy="3888432"/>
          </a:xfrm>
        </p:spPr>
        <p:txBody>
          <a:bodyPr/>
          <a:lstStyle/>
          <a:p>
            <a:r>
              <a:rPr lang="en-GB" sz="2200" dirty="0">
                <a:solidFill>
                  <a:schemeClr val="accent5"/>
                </a:solidFill>
              </a:rPr>
              <a:t>A child who attends my setting has become unwell with COVID symptoms. The child travels to my setting on transport with pupils from the same setting who are all in different bubbles.  </a:t>
            </a:r>
          </a:p>
          <a:p>
            <a:endParaRPr lang="en-GB" sz="1050" dirty="0"/>
          </a:p>
          <a:p>
            <a:pPr marL="285750" indent="-285750">
              <a:buFont typeface="Arial" panose="020B0604020202020204" pitchFamily="34" charset="0"/>
              <a:buChar char="•"/>
            </a:pPr>
            <a:r>
              <a:rPr lang="en-GB" sz="2000" dirty="0"/>
              <a:t>This is a possible case</a:t>
            </a:r>
          </a:p>
          <a:p>
            <a:pPr marL="285750" indent="-285750">
              <a:buFont typeface="Arial" panose="020B0604020202020204" pitchFamily="34" charset="0"/>
              <a:buChar char="•"/>
            </a:pPr>
            <a:r>
              <a:rPr lang="en-GB" sz="2000" dirty="0"/>
              <a:t>Isolate child and advise them to get tested</a:t>
            </a:r>
          </a:p>
          <a:p>
            <a:pPr marL="285750" indent="-285750">
              <a:buFont typeface="Arial" panose="020B0604020202020204" pitchFamily="34" charset="0"/>
              <a:buChar char="•"/>
            </a:pPr>
            <a:r>
              <a:rPr lang="en-GB" sz="2000" dirty="0"/>
              <a:t>Household members need to isolate</a:t>
            </a:r>
          </a:p>
          <a:p>
            <a:pPr marL="285750" indent="-285750">
              <a:buFont typeface="Arial" panose="020B0604020202020204" pitchFamily="34" charset="0"/>
              <a:buChar char="•"/>
            </a:pPr>
            <a:r>
              <a:rPr lang="en-GB" sz="2000" dirty="0"/>
              <a:t>Call HPT if test comes back positive (confirmed)</a:t>
            </a:r>
          </a:p>
          <a:p>
            <a:pPr marL="285750" indent="-285750">
              <a:buFont typeface="Arial" panose="020B0604020202020204" pitchFamily="34" charset="0"/>
              <a:buChar char="•"/>
            </a:pPr>
            <a:r>
              <a:rPr lang="en-GB" sz="2000" dirty="0"/>
              <a:t>Bubbles do no isolate </a:t>
            </a:r>
            <a:r>
              <a:rPr lang="en-GB" sz="2000" b="1" i="1" dirty="0"/>
              <a:t>unless </a:t>
            </a:r>
            <a:r>
              <a:rPr lang="en-GB" sz="2000" dirty="0"/>
              <a:t>the case is confirmed</a:t>
            </a:r>
          </a:p>
          <a:p>
            <a:pPr marL="285750" indent="-285750">
              <a:buFont typeface="Arial" panose="020B0604020202020204" pitchFamily="34" charset="0"/>
              <a:buChar char="•"/>
            </a:pPr>
            <a:r>
              <a:rPr lang="en-GB" sz="2000" dirty="0"/>
              <a:t>Official contact tracing </a:t>
            </a:r>
            <a:r>
              <a:rPr lang="en-GB" sz="2000" b="1" dirty="0"/>
              <a:t>will not happen</a:t>
            </a:r>
            <a:r>
              <a:rPr lang="en-GB" sz="2000" dirty="0"/>
              <a:t> until the case tests positive</a:t>
            </a:r>
          </a:p>
          <a:p>
            <a:pPr marL="285750" indent="-285750">
              <a:buFont typeface="Arial" panose="020B0604020202020204" pitchFamily="34" charset="0"/>
              <a:buChar char="•"/>
            </a:pPr>
            <a:endParaRPr lang="en-GB" sz="2000" dirty="0"/>
          </a:p>
          <a:p>
            <a:endParaRPr lang="en-GB" dirty="0"/>
          </a:p>
        </p:txBody>
      </p:sp>
      <p:sp>
        <p:nvSpPr>
          <p:cNvPr id="4" name="Slide Number Placeholder 3">
            <a:extLst>
              <a:ext uri="{FF2B5EF4-FFF2-40B4-BE49-F238E27FC236}">
                <a16:creationId xmlns:a16="http://schemas.microsoft.com/office/drawing/2014/main" id="{4BF2197D-5259-492A-87F5-654082DFFBC3}"/>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18</a:t>
            </a:fld>
            <a:endParaRPr lang="en-US" dirty="0"/>
          </a:p>
        </p:txBody>
      </p:sp>
      <p:sp>
        <p:nvSpPr>
          <p:cNvPr id="5" name="Footer Placeholder 4">
            <a:extLst>
              <a:ext uri="{FF2B5EF4-FFF2-40B4-BE49-F238E27FC236}">
                <a16:creationId xmlns:a16="http://schemas.microsoft.com/office/drawing/2014/main" id="{5F827939-E503-4A2A-89BE-86FC053F2485}"/>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336604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28B9E-0AF0-4E15-AE65-B2DB989D002E}"/>
              </a:ext>
            </a:extLst>
          </p:cNvPr>
          <p:cNvSpPr>
            <a:spLocks noGrp="1"/>
          </p:cNvSpPr>
          <p:nvPr>
            <p:ph type="title"/>
          </p:nvPr>
        </p:nvSpPr>
        <p:spPr>
          <a:xfrm>
            <a:off x="323528" y="267494"/>
            <a:ext cx="8028000" cy="486054"/>
          </a:xfrm>
        </p:spPr>
        <p:txBody>
          <a:bodyPr/>
          <a:lstStyle/>
          <a:p>
            <a:r>
              <a:rPr lang="en-GB" sz="2600" dirty="0"/>
              <a:t>Scenario 4</a:t>
            </a:r>
            <a:br>
              <a:rPr lang="en-GB" sz="2600" dirty="0"/>
            </a:br>
            <a:r>
              <a:rPr lang="en-GB" sz="2400" dirty="0"/>
              <a:t>A child who attends after school club has tested positive – impact for all the bubbles of the other children who attend after school provision? </a:t>
            </a:r>
            <a:endParaRPr lang="en-GB" sz="2600" dirty="0"/>
          </a:p>
        </p:txBody>
      </p:sp>
      <p:sp>
        <p:nvSpPr>
          <p:cNvPr id="3" name="Content Placeholder 2">
            <a:extLst>
              <a:ext uri="{FF2B5EF4-FFF2-40B4-BE49-F238E27FC236}">
                <a16:creationId xmlns:a16="http://schemas.microsoft.com/office/drawing/2014/main" id="{6EEC3C3A-CBE2-456C-BEB8-1F445670ED2D}"/>
              </a:ext>
            </a:extLst>
          </p:cNvPr>
          <p:cNvSpPr>
            <a:spLocks noGrp="1"/>
          </p:cNvSpPr>
          <p:nvPr>
            <p:ph idx="1"/>
          </p:nvPr>
        </p:nvSpPr>
        <p:spPr>
          <a:xfrm>
            <a:off x="291902" y="2067694"/>
            <a:ext cx="8028000" cy="2520280"/>
          </a:xfrm>
        </p:spPr>
        <p:txBody>
          <a:bodyPr/>
          <a:lstStyle/>
          <a:p>
            <a:pPr lvl="0"/>
            <a:r>
              <a:rPr lang="en-GB" sz="2000" dirty="0"/>
              <a:t>Key actions:</a:t>
            </a:r>
          </a:p>
          <a:p>
            <a:pPr marL="0" lvl="0" indent="0"/>
            <a:r>
              <a:rPr lang="en-GB" sz="3200" dirty="0">
                <a:solidFill>
                  <a:srgbClr val="FF0000"/>
                </a:solidFill>
              </a:rPr>
              <a:t>Call the HPT on 0300 303 8162</a:t>
            </a:r>
          </a:p>
          <a:p>
            <a:pPr marL="285750" lvl="0" indent="-285750">
              <a:buFont typeface="Arial" panose="020B0604020202020204" pitchFamily="34" charset="0"/>
              <a:buChar char="•"/>
            </a:pPr>
            <a:r>
              <a:rPr lang="en-GB" sz="2000" dirty="0"/>
              <a:t>Identify and isolate of contacts </a:t>
            </a:r>
          </a:p>
          <a:p>
            <a:pPr marL="285750" lvl="0" indent="-285750">
              <a:buFont typeface="Arial" panose="020B0604020202020204" pitchFamily="34" charset="0"/>
              <a:buChar char="•"/>
            </a:pPr>
            <a:r>
              <a:rPr lang="en-GB" sz="2000" dirty="0"/>
              <a:t>Test those with symptoms</a:t>
            </a:r>
          </a:p>
          <a:p>
            <a:pPr marL="285750" lvl="0" indent="-285750">
              <a:buFont typeface="Arial" panose="020B0604020202020204" pitchFamily="34" charset="0"/>
              <a:buChar char="•"/>
            </a:pPr>
            <a:r>
              <a:rPr lang="en-GB" sz="2000" dirty="0"/>
              <a:t>Clean any ‘contaminated’ areas</a:t>
            </a:r>
          </a:p>
          <a:p>
            <a:pPr marL="285750" lvl="0" indent="-285750">
              <a:buFont typeface="Arial" panose="020B0604020202020204" pitchFamily="34" charset="0"/>
              <a:buChar char="•"/>
            </a:pPr>
            <a:r>
              <a:rPr lang="en-GB" sz="2000" dirty="0"/>
              <a:t>Communicate with parents/ others</a:t>
            </a:r>
          </a:p>
          <a:p>
            <a:endParaRPr lang="en-GB" dirty="0"/>
          </a:p>
        </p:txBody>
      </p:sp>
      <p:sp>
        <p:nvSpPr>
          <p:cNvPr id="4" name="Slide Number Placeholder 3">
            <a:extLst>
              <a:ext uri="{FF2B5EF4-FFF2-40B4-BE49-F238E27FC236}">
                <a16:creationId xmlns:a16="http://schemas.microsoft.com/office/drawing/2014/main" id="{B52F332D-F47E-49E6-9ECD-BB99E92B3957}"/>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19</a:t>
            </a:fld>
            <a:endParaRPr lang="en-US" dirty="0"/>
          </a:p>
        </p:txBody>
      </p:sp>
      <p:sp>
        <p:nvSpPr>
          <p:cNvPr id="5" name="Footer Placeholder 4">
            <a:extLst>
              <a:ext uri="{FF2B5EF4-FFF2-40B4-BE49-F238E27FC236}">
                <a16:creationId xmlns:a16="http://schemas.microsoft.com/office/drawing/2014/main" id="{BC830509-AA80-475F-937E-9763F4EC9484}"/>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2500266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68930"/>
            <a:ext cx="8028000" cy="486054"/>
          </a:xfrm>
        </p:spPr>
        <p:txBody>
          <a:bodyPr>
            <a:normAutofit fontScale="90000"/>
          </a:bodyPr>
          <a:lstStyle/>
          <a:p>
            <a:r>
              <a:rPr lang="en-GB" dirty="0"/>
              <a:t>What we will cover today</a:t>
            </a:r>
          </a:p>
        </p:txBody>
      </p:sp>
      <p:sp>
        <p:nvSpPr>
          <p:cNvPr id="3" name="Content Placeholder 2"/>
          <p:cNvSpPr>
            <a:spLocks noGrp="1"/>
          </p:cNvSpPr>
          <p:nvPr>
            <p:ph idx="1"/>
          </p:nvPr>
        </p:nvSpPr>
        <p:spPr>
          <a:xfrm>
            <a:off x="246089" y="771550"/>
            <a:ext cx="8712968" cy="3024335"/>
          </a:xfrm>
        </p:spPr>
        <p:txBody>
          <a:bodyPr/>
          <a:lstStyle/>
          <a:p>
            <a:pPr marL="342900" lvl="0" indent="-342900">
              <a:lnSpc>
                <a:spcPct val="200000"/>
              </a:lnSpc>
              <a:buFont typeface="+mj-lt"/>
              <a:buAutoNum type="arabicPeriod"/>
            </a:pPr>
            <a:r>
              <a:rPr lang="en-US" sz="2400" b="1" dirty="0">
                <a:latin typeface="Arial" pitchFamily="84" charset="0"/>
              </a:rPr>
              <a:t>Recap on infection prevention principles</a:t>
            </a:r>
          </a:p>
          <a:p>
            <a:pPr marL="342900" lvl="0" indent="-342900">
              <a:lnSpc>
                <a:spcPct val="200000"/>
              </a:lnSpc>
              <a:buFont typeface="+mj-lt"/>
              <a:buAutoNum type="arabicPeriod"/>
            </a:pPr>
            <a:r>
              <a:rPr lang="en-US" sz="2400" b="1" dirty="0">
                <a:latin typeface="Arial" pitchFamily="84" charset="0"/>
              </a:rPr>
              <a:t>Scenarios to illustrate this</a:t>
            </a:r>
          </a:p>
          <a:p>
            <a:pPr marL="342900" lvl="0" indent="-342900">
              <a:lnSpc>
                <a:spcPct val="200000"/>
              </a:lnSpc>
              <a:buFont typeface="+mj-lt"/>
              <a:buAutoNum type="arabicPeriod"/>
            </a:pPr>
            <a:r>
              <a:rPr lang="en-US" sz="2400" b="1" dirty="0">
                <a:latin typeface="Arial" pitchFamily="84" charset="0"/>
              </a:rPr>
              <a:t>Key resources</a:t>
            </a:r>
          </a:p>
          <a:p>
            <a:pPr marL="0" lvl="0" indent="0">
              <a:lnSpc>
                <a:spcPct val="200000"/>
              </a:lnSpc>
            </a:pPr>
            <a:r>
              <a:rPr lang="en-US" sz="2400" b="1" dirty="0">
                <a:solidFill>
                  <a:srgbClr val="FF0000"/>
                </a:solidFill>
                <a:latin typeface="Arial" pitchFamily="84" charset="0"/>
              </a:rPr>
              <a:t>This does not replace national guidance which is updated regularly. Please check online for the most recent guidance</a:t>
            </a:r>
          </a:p>
          <a:p>
            <a:pPr lvl="0">
              <a:lnSpc>
                <a:spcPct val="200000"/>
              </a:lnSpc>
            </a:pPr>
            <a:endParaRPr lang="en-US" sz="2400" dirty="0">
              <a:solidFill>
                <a:srgbClr val="FF0000"/>
              </a:solidFill>
              <a:latin typeface="Arial" pitchFamily="84" charset="0"/>
            </a:endParaRPr>
          </a:p>
          <a:p>
            <a:pPr lvl="0">
              <a:lnSpc>
                <a:spcPct val="200000"/>
              </a:lnSpc>
            </a:pPr>
            <a:endParaRPr lang="en-US" sz="2400" dirty="0"/>
          </a:p>
          <a:p>
            <a:pPr>
              <a:lnSpc>
                <a:spcPct val="200000"/>
              </a:lnSpc>
            </a:pPr>
            <a:endParaRPr lang="en-GB" sz="2400"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a:t>
            </a:fld>
            <a:endParaRPr lang="en-US" dirty="0"/>
          </a:p>
        </p:txBody>
      </p:sp>
      <p:sp>
        <p:nvSpPr>
          <p:cNvPr id="5" name="Footer Placeholder 4"/>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25978513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EDE01-88C3-4D52-A83E-B887D333228B}"/>
              </a:ext>
            </a:extLst>
          </p:cNvPr>
          <p:cNvSpPr>
            <a:spLocks noGrp="1"/>
          </p:cNvSpPr>
          <p:nvPr>
            <p:ph type="title"/>
          </p:nvPr>
        </p:nvSpPr>
        <p:spPr>
          <a:xfrm>
            <a:off x="467544" y="321461"/>
            <a:ext cx="8028000" cy="486054"/>
          </a:xfrm>
        </p:spPr>
        <p:txBody>
          <a:bodyPr/>
          <a:lstStyle/>
          <a:p>
            <a:r>
              <a:rPr lang="en-GB" dirty="0"/>
              <a:t>Communications and media handling</a:t>
            </a:r>
          </a:p>
        </p:txBody>
      </p:sp>
      <p:sp>
        <p:nvSpPr>
          <p:cNvPr id="3" name="Content Placeholder 2">
            <a:extLst>
              <a:ext uri="{FF2B5EF4-FFF2-40B4-BE49-F238E27FC236}">
                <a16:creationId xmlns:a16="http://schemas.microsoft.com/office/drawing/2014/main" id="{1FC04AE9-8D95-4C9B-B3AF-55323A8C2183}"/>
              </a:ext>
            </a:extLst>
          </p:cNvPr>
          <p:cNvSpPr>
            <a:spLocks noGrp="1"/>
          </p:cNvSpPr>
          <p:nvPr>
            <p:ph idx="1"/>
          </p:nvPr>
        </p:nvSpPr>
        <p:spPr>
          <a:xfrm>
            <a:off x="510704" y="931043"/>
            <a:ext cx="4816071" cy="3554759"/>
          </a:xfrm>
        </p:spPr>
        <p:txBody>
          <a:bodyPr/>
          <a:lstStyle/>
          <a:p>
            <a:r>
              <a:rPr lang="en-GB" sz="1200" b="1" dirty="0">
                <a:solidFill>
                  <a:srgbClr val="00AE9E"/>
                </a:solidFill>
                <a:latin typeface="Calibri" panose="020F0502020204030204" pitchFamily="34" charset="0"/>
                <a:ea typeface="Times New Roman" panose="02020603050405020304" pitchFamily="18" charset="0"/>
                <a:cs typeface="Times New Roman" panose="02020603050405020304" pitchFamily="18" charset="0"/>
              </a:rPr>
              <a:t>The process</a:t>
            </a:r>
          </a:p>
          <a:p>
            <a:pPr marL="128588" indent="-128588">
              <a:buFont typeface="Arial" panose="020B0604020202020204" pitchFamily="34" charset="0"/>
              <a:buChar char="•"/>
            </a:pPr>
            <a:r>
              <a:rPr lang="en-GB" sz="1050" dirty="0"/>
              <a:t>Local authority comms to lead on local comms - will receive regular updates from PHE comms about cases and outbreaks in education settings. </a:t>
            </a:r>
          </a:p>
          <a:p>
            <a:pPr marL="128588" indent="-128588">
              <a:buFont typeface="Arial" panose="020B0604020202020204" pitchFamily="34" charset="0"/>
              <a:buChar char="•"/>
            </a:pPr>
            <a:r>
              <a:rPr lang="en-GB" sz="1050" dirty="0"/>
              <a:t>LA comms will always involve setting staff in signing off any reactive statements they are working on (or the comms lead if a university or part of an academy) as well as PHE comms. </a:t>
            </a:r>
          </a:p>
          <a:p>
            <a:endParaRPr lang="en-GB" sz="1050" dirty="0"/>
          </a:p>
          <a:p>
            <a:r>
              <a:rPr lang="en-GB" sz="1200" b="1" dirty="0">
                <a:solidFill>
                  <a:srgbClr val="00AE9E"/>
                </a:solidFill>
                <a:latin typeface="Calibri" panose="020F0502020204030204" pitchFamily="34" charset="0"/>
                <a:cs typeface="Times New Roman" panose="02020603050405020304" pitchFamily="18" charset="0"/>
              </a:rPr>
              <a:t>Dealing with media approaches</a:t>
            </a:r>
          </a:p>
          <a:p>
            <a:pPr marL="128588" indent="-128588">
              <a:buFont typeface="Arial" panose="020B0604020202020204" pitchFamily="34" charset="0"/>
              <a:buChar char="•"/>
            </a:pPr>
            <a:r>
              <a:rPr lang="en-GB" sz="1050" dirty="0">
                <a:solidFill>
                  <a:prstClr val="black"/>
                </a:solidFill>
              </a:rPr>
              <a:t>Settings </a:t>
            </a:r>
            <a:r>
              <a:rPr lang="en-GB" sz="1050" b="1" u="sng" dirty="0">
                <a:solidFill>
                  <a:prstClr val="black"/>
                </a:solidFill>
              </a:rPr>
              <a:t>do not </a:t>
            </a:r>
            <a:r>
              <a:rPr lang="en-GB" sz="1050" dirty="0">
                <a:solidFill>
                  <a:prstClr val="black"/>
                </a:solidFill>
              </a:rPr>
              <a:t>need to speak to the media – please contact your LA comms team for support. </a:t>
            </a:r>
          </a:p>
          <a:p>
            <a:pPr marL="128588" indent="-128588">
              <a:buFont typeface="Arial" panose="020B0604020202020204" pitchFamily="34" charset="0"/>
              <a:buChar char="•"/>
            </a:pPr>
            <a:r>
              <a:rPr lang="en-GB" sz="1050" dirty="0">
                <a:solidFill>
                  <a:prstClr val="black"/>
                </a:solidFill>
              </a:rPr>
              <a:t>If you do take a call from a journalist, avoid giving away too much detail or mentioning numbers of staff / pupils affected as this risks disclosing patient-identifiable information. </a:t>
            </a:r>
          </a:p>
          <a:p>
            <a:pPr marL="128588" indent="-128588">
              <a:buFont typeface="Arial" panose="020B0604020202020204" pitchFamily="34" charset="0"/>
              <a:buChar char="•"/>
            </a:pPr>
            <a:r>
              <a:rPr lang="en-GB" sz="1050" dirty="0"/>
              <a:t>If media persist in contacting you, either in person, via phone or email, then the best course of action is to look to the Police for support.</a:t>
            </a:r>
          </a:p>
          <a:p>
            <a:pPr marL="128588" indent="-128588">
              <a:buFont typeface="Arial" panose="020B0604020202020204" pitchFamily="34" charset="0"/>
              <a:buChar char="•"/>
            </a:pPr>
            <a:endParaRPr lang="en-GB" sz="1050" dirty="0"/>
          </a:p>
          <a:p>
            <a:pPr lvl="0"/>
            <a:r>
              <a:rPr lang="en-GB" sz="1200" b="1" dirty="0">
                <a:solidFill>
                  <a:srgbClr val="00AE9E"/>
                </a:solidFill>
                <a:latin typeface="Calibri" panose="020F0502020204030204" pitchFamily="34" charset="0"/>
                <a:cs typeface="Times New Roman" panose="02020603050405020304" pitchFamily="18" charset="0"/>
              </a:rPr>
              <a:t>Academies</a:t>
            </a:r>
          </a:p>
          <a:p>
            <a:pPr marL="128588" indent="-128588">
              <a:buFont typeface="Arial" panose="020B0604020202020204" pitchFamily="34" charset="0"/>
              <a:buChar char="•"/>
            </a:pPr>
            <a:r>
              <a:rPr lang="en-GB" sz="1050" dirty="0"/>
              <a:t>If academies have their own comms teams, please make sure to link up with the LA and PHE comms team before issuing any statements. </a:t>
            </a:r>
          </a:p>
          <a:p>
            <a:endParaRPr lang="en-GB" sz="1050" dirty="0"/>
          </a:p>
          <a:p>
            <a:endParaRPr lang="en-GB" sz="1050" dirty="0"/>
          </a:p>
        </p:txBody>
      </p:sp>
      <p:sp>
        <p:nvSpPr>
          <p:cNvPr id="4" name="Slide Number Placeholder 3">
            <a:extLst>
              <a:ext uri="{FF2B5EF4-FFF2-40B4-BE49-F238E27FC236}">
                <a16:creationId xmlns:a16="http://schemas.microsoft.com/office/drawing/2014/main" id="{3915D178-94BD-4216-8B2B-858C70D47271}"/>
              </a:ext>
            </a:extLst>
          </p:cNvPr>
          <p:cNvSpPr>
            <a:spLocks noGrp="1"/>
          </p:cNvSpPr>
          <p:nvPr>
            <p:ph type="sldNum" sz="quarter" idx="10"/>
          </p:nvPr>
        </p:nvSpPr>
        <p:spPr/>
        <p:txBody>
          <a:bodyPr/>
          <a:lstStyle/>
          <a:p>
            <a:pPr marL="531800" defTabSz="914378">
              <a:defRPr/>
            </a:pPr>
            <a:r>
              <a:rPr lang="en-US" dirty="0">
                <a:solidFill>
                  <a:prstClr val="white"/>
                </a:solidFill>
                <a:latin typeface="Arial" pitchFamily="84" charset="0"/>
                <a:ea typeface="ヒラギノ角ゴ Pro W3" pitchFamily="84" charset="-128"/>
              </a:rPr>
              <a:t>  </a:t>
            </a:r>
            <a:fld id="{2565FA6D-D4C8-4C4C-AC4B-3269734D34D8}" type="slidenum">
              <a:rPr lang="en-US">
                <a:solidFill>
                  <a:prstClr val="white"/>
                </a:solidFill>
                <a:latin typeface="Arial" pitchFamily="84" charset="0"/>
                <a:ea typeface="ヒラギノ角ゴ Pro W3" pitchFamily="84" charset="-128"/>
              </a:rPr>
              <a:pPr marL="531800" defTabSz="914378">
                <a:defRPr/>
              </a:pPr>
              <a:t>20</a:t>
            </a:fld>
            <a:endParaRPr lang="en-US" dirty="0">
              <a:solidFill>
                <a:prstClr val="white"/>
              </a:solidFill>
              <a:latin typeface="Arial" pitchFamily="84" charset="0"/>
              <a:ea typeface="ヒラギノ角ゴ Pro W3" pitchFamily="84" charset="-128"/>
            </a:endParaRPr>
          </a:p>
        </p:txBody>
      </p:sp>
      <p:sp>
        <p:nvSpPr>
          <p:cNvPr id="5" name="Footer Placeholder 4">
            <a:extLst>
              <a:ext uri="{FF2B5EF4-FFF2-40B4-BE49-F238E27FC236}">
                <a16:creationId xmlns:a16="http://schemas.microsoft.com/office/drawing/2014/main" id="{60886F74-92E3-4D4D-8C6A-8A70C90532AB}"/>
              </a:ext>
            </a:extLst>
          </p:cNvPr>
          <p:cNvSpPr>
            <a:spLocks noGrp="1"/>
          </p:cNvSpPr>
          <p:nvPr>
            <p:ph type="ftr" sz="quarter" idx="11"/>
          </p:nvPr>
        </p:nvSpPr>
        <p:spPr/>
        <p:txBody>
          <a:bodyPr/>
          <a:lstStyle/>
          <a:p>
            <a:pPr defTabSz="914378">
              <a:defRPr/>
            </a:pPr>
            <a:r>
              <a:rPr lang="en-US" dirty="0">
                <a:solidFill>
                  <a:prstClr val="white"/>
                </a:solidFill>
              </a:rPr>
              <a:t>COVID-19 Educational Settings</a:t>
            </a:r>
          </a:p>
        </p:txBody>
      </p:sp>
      <p:pic>
        <p:nvPicPr>
          <p:cNvPr id="7" name="Picture 6">
            <a:extLst>
              <a:ext uri="{FF2B5EF4-FFF2-40B4-BE49-F238E27FC236}">
                <a16:creationId xmlns:a16="http://schemas.microsoft.com/office/drawing/2014/main" id="{798BD517-BC61-4059-B0C2-DECFBA5AADE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1100" y="1109918"/>
            <a:ext cx="2348524" cy="3130142"/>
          </a:xfrm>
          <a:prstGeom prst="rect">
            <a:avLst/>
          </a:prstGeom>
        </p:spPr>
      </p:pic>
    </p:spTree>
    <p:extLst>
      <p:ext uri="{BB962C8B-B14F-4D97-AF65-F5344CB8AC3E}">
        <p14:creationId xmlns:p14="http://schemas.microsoft.com/office/powerpoint/2010/main" val="3610240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EDE01-88C3-4D52-A83E-B887D333228B}"/>
              </a:ext>
            </a:extLst>
          </p:cNvPr>
          <p:cNvSpPr>
            <a:spLocks noGrp="1"/>
          </p:cNvSpPr>
          <p:nvPr>
            <p:ph type="title"/>
          </p:nvPr>
        </p:nvSpPr>
        <p:spPr>
          <a:xfrm>
            <a:off x="467544" y="321461"/>
            <a:ext cx="8028000" cy="486054"/>
          </a:xfrm>
        </p:spPr>
        <p:txBody>
          <a:bodyPr/>
          <a:lstStyle/>
          <a:p>
            <a:r>
              <a:rPr lang="en-GB" dirty="0"/>
              <a:t>Resources</a:t>
            </a:r>
          </a:p>
        </p:txBody>
      </p:sp>
      <p:sp>
        <p:nvSpPr>
          <p:cNvPr id="3" name="Content Placeholder 2">
            <a:extLst>
              <a:ext uri="{FF2B5EF4-FFF2-40B4-BE49-F238E27FC236}">
                <a16:creationId xmlns:a16="http://schemas.microsoft.com/office/drawing/2014/main" id="{1FC04AE9-8D95-4C9B-B3AF-55323A8C2183}"/>
              </a:ext>
            </a:extLst>
          </p:cNvPr>
          <p:cNvSpPr>
            <a:spLocks noGrp="1"/>
          </p:cNvSpPr>
          <p:nvPr>
            <p:ph idx="1"/>
          </p:nvPr>
        </p:nvSpPr>
        <p:spPr/>
        <p:txBody>
          <a:bodyPr/>
          <a:lstStyle/>
          <a:p>
            <a:pPr>
              <a:lnSpc>
                <a:spcPct val="107000"/>
              </a:lnSpc>
              <a:spcAft>
                <a:spcPts val="0"/>
              </a:spcAft>
            </a:pPr>
            <a:r>
              <a:rPr lang="en-GB" b="1" dirty="0">
                <a:latin typeface="Calibri" panose="020F0502020204030204" pitchFamily="34" charset="0"/>
                <a:ea typeface="Times New Roman" panose="02020603050405020304" pitchFamily="18" charset="0"/>
                <a:cs typeface="Times New Roman" panose="02020603050405020304" pitchFamily="18" charset="0"/>
              </a:rPr>
              <a:t>NHS Resources and videos </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2"/>
              </a:rPr>
              <a:t>Handwashing for teachers</a:t>
            </a:r>
            <a:endParaRPr lang="en-GB" dirty="0">
              <a:latin typeface="Symbol" panose="05050102010706020507" pitchFamily="18" charset="2"/>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3"/>
              </a:rPr>
              <a:t>Handwashing for children</a:t>
            </a:r>
            <a:endParaRPr lang="en-GB" dirty="0">
              <a:latin typeface="Symbol" panose="05050102010706020507" pitchFamily="18" charset="2"/>
              <a:ea typeface="Calibri" panose="020F0502020204030204" pitchFamily="34" charset="0"/>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GB"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4"/>
              </a:rPr>
              <a:t>Coronavirus factsheet for kids</a:t>
            </a:r>
            <a:endParaRPr lang="en-GB" dirty="0">
              <a:latin typeface="Symbol" panose="05050102010706020507" pitchFamily="18" charset="2"/>
              <a:ea typeface="Calibri" panose="020F0502020204030204" pitchFamily="34" charset="0"/>
              <a:cs typeface="Times New Roman" panose="02020603050405020304" pitchFamily="18" charset="0"/>
            </a:endParaRPr>
          </a:p>
          <a:p>
            <a:endParaRPr lang="en-GB" dirty="0"/>
          </a:p>
          <a:p>
            <a:r>
              <a:rPr lang="en-GB" dirty="0"/>
              <a:t>eBug</a:t>
            </a:r>
          </a:p>
          <a:p>
            <a:r>
              <a:rPr lang="en-GB" dirty="0">
                <a:hlinkClick r:id="rId5"/>
              </a:rPr>
              <a:t>https://e-bug.eu/</a:t>
            </a:r>
            <a:endParaRPr lang="en-GB" dirty="0"/>
          </a:p>
          <a:p>
            <a:pPr>
              <a:lnSpc>
                <a:spcPct val="107000"/>
              </a:lnSpc>
              <a:spcAft>
                <a:spcPts val="0"/>
              </a:spcAft>
            </a:pPr>
            <a:endParaRPr lang="en-GB" b="1"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GB" b="1" dirty="0">
                <a:latin typeface="Calibri" panose="020F0502020204030204" pitchFamily="34" charset="0"/>
                <a:ea typeface="Times New Roman" panose="02020603050405020304" pitchFamily="18" charset="0"/>
                <a:cs typeface="Times New Roman" panose="02020603050405020304" pitchFamily="18" charset="0"/>
              </a:rPr>
              <a:t>PHE webcasts for all professionals working in educational settings</a:t>
            </a:r>
            <a:endParaRPr lang="en-GB"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u="sng" dirty="0">
                <a:solidFill>
                  <a:srgbClr val="0563C1"/>
                </a:solidFill>
                <a:latin typeface="Calibri" panose="020F0502020204030204" pitchFamily="34" charset="0"/>
                <a:ea typeface="Times New Roman" panose="02020603050405020304" pitchFamily="18" charset="0"/>
                <a:cs typeface="Times New Roman" panose="02020603050405020304" pitchFamily="18" charset="0"/>
                <a:hlinkClick r:id="rId6"/>
              </a:rPr>
              <a:t>Breaking the chain of infection</a:t>
            </a:r>
            <a:endParaRPr lang="en-GB"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a:extLst>
              <a:ext uri="{FF2B5EF4-FFF2-40B4-BE49-F238E27FC236}">
                <a16:creationId xmlns:a16="http://schemas.microsoft.com/office/drawing/2014/main" id="{3915D178-94BD-4216-8B2B-858C70D47271}"/>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21</a:t>
            </a:fld>
            <a:endParaRPr lang="en-US" dirty="0"/>
          </a:p>
        </p:txBody>
      </p:sp>
      <p:sp>
        <p:nvSpPr>
          <p:cNvPr id="5" name="Footer Placeholder 4">
            <a:extLst>
              <a:ext uri="{FF2B5EF4-FFF2-40B4-BE49-F238E27FC236}">
                <a16:creationId xmlns:a16="http://schemas.microsoft.com/office/drawing/2014/main" id="{60886F74-92E3-4D4D-8C6A-8A70C90532AB}"/>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2517674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AB13D-EBB1-4221-A70A-EBD33A8F30C6}"/>
              </a:ext>
            </a:extLst>
          </p:cNvPr>
          <p:cNvSpPr>
            <a:spLocks noGrp="1"/>
          </p:cNvSpPr>
          <p:nvPr>
            <p:ph type="title"/>
          </p:nvPr>
        </p:nvSpPr>
        <p:spPr/>
        <p:txBody>
          <a:bodyPr/>
          <a:lstStyle/>
          <a:p>
            <a:r>
              <a:rPr lang="en-GB" dirty="0"/>
              <a:t>Any questions?</a:t>
            </a:r>
            <a:br>
              <a:rPr lang="en-GB" dirty="0"/>
            </a:br>
            <a:endParaRPr lang="en-GB" dirty="0"/>
          </a:p>
        </p:txBody>
      </p:sp>
      <p:sp>
        <p:nvSpPr>
          <p:cNvPr id="3" name="Content Placeholder 2">
            <a:extLst>
              <a:ext uri="{FF2B5EF4-FFF2-40B4-BE49-F238E27FC236}">
                <a16:creationId xmlns:a16="http://schemas.microsoft.com/office/drawing/2014/main" id="{8E1BF1C8-CEBA-473B-AE9C-A231978FBDFF}"/>
              </a:ext>
            </a:extLst>
          </p:cNvPr>
          <p:cNvSpPr>
            <a:spLocks noGrp="1"/>
          </p:cNvSpPr>
          <p:nvPr>
            <p:ph idx="1"/>
          </p:nvPr>
        </p:nvSpPr>
        <p:spPr>
          <a:xfrm>
            <a:off x="620784" y="1347614"/>
            <a:ext cx="7902432" cy="3240359"/>
          </a:xfrm>
        </p:spPr>
        <p:txBody>
          <a:bodyPr/>
          <a:lstStyle/>
          <a:p>
            <a:r>
              <a:rPr lang="en-GB" sz="2400" dirty="0"/>
              <a:t>Please contact the health protection team:</a:t>
            </a:r>
          </a:p>
          <a:p>
            <a:r>
              <a:rPr lang="en-GB" sz="2400" dirty="0">
                <a:hlinkClick r:id="rId2"/>
              </a:rPr>
              <a:t>swhpt@phe.gov.uk</a:t>
            </a:r>
            <a:endParaRPr lang="en-GB" sz="2400" dirty="0"/>
          </a:p>
          <a:p>
            <a:endParaRPr lang="en-GB" sz="2400" dirty="0"/>
          </a:p>
          <a:p>
            <a:r>
              <a:rPr lang="en-GB" sz="2400" dirty="0"/>
              <a:t>Tel: 0300 303 8162</a:t>
            </a:r>
          </a:p>
          <a:p>
            <a:endParaRPr lang="en-GB" dirty="0"/>
          </a:p>
          <a:p>
            <a:endParaRPr lang="en-GB" dirty="0"/>
          </a:p>
        </p:txBody>
      </p:sp>
      <p:sp>
        <p:nvSpPr>
          <p:cNvPr id="4" name="Slide Number Placeholder 3">
            <a:extLst>
              <a:ext uri="{FF2B5EF4-FFF2-40B4-BE49-F238E27FC236}">
                <a16:creationId xmlns:a16="http://schemas.microsoft.com/office/drawing/2014/main" id="{B55CD5FA-5CFC-43B0-B04C-B23C35BD7830}"/>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22</a:t>
            </a:fld>
            <a:endParaRPr lang="en-US" dirty="0"/>
          </a:p>
        </p:txBody>
      </p:sp>
      <p:sp>
        <p:nvSpPr>
          <p:cNvPr id="5" name="Footer Placeholder 4">
            <a:extLst>
              <a:ext uri="{FF2B5EF4-FFF2-40B4-BE49-F238E27FC236}">
                <a16:creationId xmlns:a16="http://schemas.microsoft.com/office/drawing/2014/main" id="{1E27B592-A435-48F7-A872-A41EFA19E2AB}"/>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3586647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7AA5096-FAE9-4023-BFFB-CE484BE66B0F}"/>
              </a:ext>
            </a:extLst>
          </p:cNvPr>
          <p:cNvSpPr>
            <a:spLocks noGrp="1"/>
          </p:cNvSpPr>
          <p:nvPr>
            <p:ph type="ctrTitle"/>
          </p:nvPr>
        </p:nvSpPr>
        <p:spPr/>
        <p:txBody>
          <a:bodyPr/>
          <a:lstStyle/>
          <a:p>
            <a:r>
              <a:rPr lang="en-GB" dirty="0"/>
              <a:t>Extra information</a:t>
            </a:r>
          </a:p>
        </p:txBody>
      </p:sp>
      <p:sp>
        <p:nvSpPr>
          <p:cNvPr id="4" name="Slide Number Placeholder 3">
            <a:extLst>
              <a:ext uri="{FF2B5EF4-FFF2-40B4-BE49-F238E27FC236}">
                <a16:creationId xmlns:a16="http://schemas.microsoft.com/office/drawing/2014/main" id="{387430CA-07AB-4BDA-8DA2-A24121C526A8}"/>
              </a:ext>
            </a:extLst>
          </p:cNvPr>
          <p:cNvSpPr>
            <a:spLocks noGrp="1"/>
          </p:cNvSpPr>
          <p:nvPr>
            <p:ph type="sldNum" sz="quarter" idx="4294967295"/>
          </p:nvPr>
        </p:nvSpPr>
        <p:spPr>
          <a:xfrm>
            <a:off x="0" y="4732338"/>
            <a:ext cx="9144000" cy="411162"/>
          </a:xfrm>
        </p:spPr>
        <p:txBody>
          <a:bodyPr/>
          <a:lstStyle/>
          <a:p>
            <a:pPr marL="531813">
              <a:defRPr/>
            </a:pPr>
            <a:r>
              <a:rPr lang="en-US" dirty="0"/>
              <a:t>  </a:t>
            </a:r>
            <a:fld id="{2565FA6D-D4C8-4C4C-AC4B-3269734D34D8}" type="slidenum">
              <a:rPr lang="en-US" smtClean="0"/>
              <a:pPr marL="531813">
                <a:defRPr/>
              </a:pPr>
              <a:t>23</a:t>
            </a:fld>
            <a:endParaRPr lang="en-US" dirty="0"/>
          </a:p>
        </p:txBody>
      </p:sp>
      <p:sp>
        <p:nvSpPr>
          <p:cNvPr id="5" name="Footer Placeholder 4">
            <a:extLst>
              <a:ext uri="{FF2B5EF4-FFF2-40B4-BE49-F238E27FC236}">
                <a16:creationId xmlns:a16="http://schemas.microsoft.com/office/drawing/2014/main" id="{9D2441D2-A2A6-4E6D-9EDD-C410F80E6D78}"/>
              </a:ext>
            </a:extLst>
          </p:cNvPr>
          <p:cNvSpPr>
            <a:spLocks noGrp="1"/>
          </p:cNvSpPr>
          <p:nvPr>
            <p:ph type="ftr" sz="quarter" idx="4294967295"/>
          </p:nvPr>
        </p:nvSpPr>
        <p:spPr>
          <a:xfrm>
            <a:off x="1079500" y="4732338"/>
            <a:ext cx="8064500" cy="411162"/>
          </a:xfrm>
        </p:spPr>
        <p:txBody>
          <a:bodyPr/>
          <a:lstStyle/>
          <a:p>
            <a:pPr>
              <a:defRPr/>
            </a:pPr>
            <a:r>
              <a:rPr lang="en-US" dirty="0"/>
              <a:t>COVID-19 Educational Settings</a:t>
            </a:r>
          </a:p>
        </p:txBody>
      </p:sp>
    </p:spTree>
    <p:extLst>
      <p:ext uri="{BB962C8B-B14F-4D97-AF65-F5344CB8AC3E}">
        <p14:creationId xmlns:p14="http://schemas.microsoft.com/office/powerpoint/2010/main" val="2129364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07A94-F569-4E54-8E85-39E25D74327C}"/>
              </a:ext>
            </a:extLst>
          </p:cNvPr>
          <p:cNvSpPr>
            <a:spLocks noGrp="1"/>
          </p:cNvSpPr>
          <p:nvPr>
            <p:ph type="title"/>
          </p:nvPr>
        </p:nvSpPr>
        <p:spPr/>
        <p:txBody>
          <a:bodyPr/>
          <a:lstStyle/>
          <a:p>
            <a:r>
              <a:rPr lang="en-GB" dirty="0"/>
              <a:t>Laundry</a:t>
            </a:r>
          </a:p>
        </p:txBody>
      </p:sp>
      <p:sp>
        <p:nvSpPr>
          <p:cNvPr id="3" name="Content Placeholder 2">
            <a:extLst>
              <a:ext uri="{FF2B5EF4-FFF2-40B4-BE49-F238E27FC236}">
                <a16:creationId xmlns:a16="http://schemas.microsoft.com/office/drawing/2014/main" id="{FE6A53F0-B8BB-431A-B9A2-E4EB75EE2DD6}"/>
              </a:ext>
            </a:extLst>
          </p:cNvPr>
          <p:cNvSpPr>
            <a:spLocks noGrp="1"/>
          </p:cNvSpPr>
          <p:nvPr>
            <p:ph idx="1"/>
          </p:nvPr>
        </p:nvSpPr>
        <p:spPr>
          <a:xfrm>
            <a:off x="467544" y="1037174"/>
            <a:ext cx="8028000" cy="3554759"/>
          </a:xfrm>
        </p:spPr>
        <p:txBody>
          <a:bodyPr/>
          <a:lstStyle/>
          <a:p>
            <a:pPr marL="0" lvl="0" indent="0">
              <a:lnSpc>
                <a:spcPct val="100000"/>
              </a:lnSpc>
              <a:spcBef>
                <a:spcPct val="30000"/>
              </a:spcBef>
              <a:defRPr/>
            </a:pPr>
            <a:endParaRPr lang="en-GB" dirty="0"/>
          </a:p>
          <a:p>
            <a:pPr marL="285750" lvl="0" indent="-285750">
              <a:lnSpc>
                <a:spcPct val="100000"/>
              </a:lnSpc>
              <a:spcBef>
                <a:spcPct val="30000"/>
              </a:spcBef>
              <a:buFont typeface="Arial" panose="020B0604020202020204" pitchFamily="34" charset="0"/>
              <a:buChar char="•"/>
              <a:defRPr/>
            </a:pPr>
            <a:r>
              <a:rPr lang="en-GB" dirty="0"/>
              <a:t>Use the warmest water setting and dry items completely. Dirty laundry that has been in contact with an unwell person can be washed with other people’s items.</a:t>
            </a:r>
          </a:p>
          <a:p>
            <a:pPr marL="285750" lvl="0" indent="-285750">
              <a:lnSpc>
                <a:spcPct val="100000"/>
              </a:lnSpc>
              <a:spcBef>
                <a:spcPct val="30000"/>
              </a:spcBef>
              <a:buFont typeface="Arial" panose="020B0604020202020204" pitchFamily="34" charset="0"/>
              <a:buChar char="•"/>
              <a:defRPr/>
            </a:pPr>
            <a:r>
              <a:rPr lang="en-GB" dirty="0"/>
              <a:t>Do not shake dirty laundry, this minimises the possibility of dispersing virus through the air.</a:t>
            </a:r>
          </a:p>
          <a:p>
            <a:pPr marL="285750" lvl="0" indent="-285750">
              <a:lnSpc>
                <a:spcPct val="100000"/>
              </a:lnSpc>
              <a:spcBef>
                <a:spcPct val="30000"/>
              </a:spcBef>
              <a:buFont typeface="Arial" panose="020B0604020202020204" pitchFamily="34" charset="0"/>
              <a:buChar char="•"/>
              <a:defRPr/>
            </a:pPr>
            <a:r>
              <a:rPr lang="en-GB" dirty="0"/>
              <a:t>Clean and disinfect anything used for transporting laundry with your usual products, in line with the cleaning guidance above.</a:t>
            </a:r>
          </a:p>
          <a:p>
            <a:pPr marL="285750" lvl="0" indent="-285750">
              <a:lnSpc>
                <a:spcPct val="100000"/>
              </a:lnSpc>
              <a:spcBef>
                <a:spcPct val="30000"/>
              </a:spcBef>
              <a:buFont typeface="Arial" panose="020B0604020202020204" pitchFamily="34" charset="0"/>
              <a:buChar char="•"/>
              <a:defRPr/>
            </a:pPr>
            <a:r>
              <a:rPr lang="en-GB" dirty="0"/>
              <a:t>People dealing with laundry from a suspected/ confirmed case should wear gloves and aprons when handling the laundry</a:t>
            </a:r>
          </a:p>
          <a:p>
            <a:pPr marL="0" lvl="0" indent="0">
              <a:lnSpc>
                <a:spcPct val="100000"/>
              </a:lnSpc>
              <a:spcBef>
                <a:spcPct val="30000"/>
              </a:spcBef>
              <a:defRPr/>
            </a:pPr>
            <a:endParaRPr lang="en-GB" dirty="0"/>
          </a:p>
          <a:p>
            <a:endParaRPr lang="en-GB" dirty="0"/>
          </a:p>
        </p:txBody>
      </p:sp>
      <p:sp>
        <p:nvSpPr>
          <p:cNvPr id="4" name="Slide Number Placeholder 3">
            <a:extLst>
              <a:ext uri="{FF2B5EF4-FFF2-40B4-BE49-F238E27FC236}">
                <a16:creationId xmlns:a16="http://schemas.microsoft.com/office/drawing/2014/main" id="{C1ACA048-163C-4544-8382-73F88F7768B1}"/>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24</a:t>
            </a:fld>
            <a:endParaRPr lang="en-US" dirty="0"/>
          </a:p>
        </p:txBody>
      </p:sp>
      <p:sp>
        <p:nvSpPr>
          <p:cNvPr id="5" name="Footer Placeholder 4">
            <a:extLst>
              <a:ext uri="{FF2B5EF4-FFF2-40B4-BE49-F238E27FC236}">
                <a16:creationId xmlns:a16="http://schemas.microsoft.com/office/drawing/2014/main" id="{58772D5C-B8A4-4E24-B14C-CB2A06365965}"/>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1664620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Waste</a:t>
            </a:r>
          </a:p>
        </p:txBody>
      </p:sp>
      <p:sp>
        <p:nvSpPr>
          <p:cNvPr id="3" name="Content Placeholder 2"/>
          <p:cNvSpPr>
            <a:spLocks noGrp="1"/>
          </p:cNvSpPr>
          <p:nvPr>
            <p:ph idx="1"/>
          </p:nvPr>
        </p:nvSpPr>
        <p:spPr/>
        <p:txBody>
          <a:bodyPr/>
          <a:lstStyle/>
          <a:p>
            <a:pPr lvl="0"/>
            <a:r>
              <a:rPr lang="en-GB" b="1" dirty="0"/>
              <a:t>Waste from people with symptoms of COVID-19, waste from cleaning of areas where they have been (including disposable cloths and tissues): </a:t>
            </a:r>
          </a:p>
          <a:p>
            <a:pPr lvl="0"/>
            <a:endParaRPr lang="en-GB" sz="1050" b="1" dirty="0"/>
          </a:p>
          <a:p>
            <a:pPr marL="285750" lvl="0" indent="-285750">
              <a:buFont typeface="Arial" panose="020B0604020202020204" pitchFamily="34" charset="0"/>
              <a:buChar char="•"/>
            </a:pPr>
            <a:r>
              <a:rPr lang="en-GB" dirty="0"/>
              <a:t>should be put in a plastic rubbish bag and tied when full</a:t>
            </a:r>
          </a:p>
          <a:p>
            <a:pPr marL="0" lvl="0" indent="0"/>
            <a:endParaRPr lang="en-GB" sz="1000" b="1" dirty="0"/>
          </a:p>
          <a:p>
            <a:pPr marL="285750" lvl="0" indent="-285750">
              <a:buFont typeface="Arial" panose="020B0604020202020204" pitchFamily="34" charset="0"/>
              <a:buChar char="•"/>
            </a:pPr>
            <a:r>
              <a:rPr lang="en-GB" dirty="0"/>
              <a:t>the plastic bag should then be placed in a second bin bag and tied</a:t>
            </a:r>
          </a:p>
          <a:p>
            <a:pPr marL="0" lvl="0" indent="0"/>
            <a:endParaRPr lang="en-GB" sz="1000" b="1" dirty="0"/>
          </a:p>
          <a:p>
            <a:pPr marL="285750" lvl="0" indent="-285750">
              <a:buFont typeface="Arial" panose="020B0604020202020204" pitchFamily="34" charset="0"/>
              <a:buChar char="•"/>
            </a:pPr>
            <a:r>
              <a:rPr lang="en-GB" dirty="0"/>
              <a:t>it should be put in a suitable and secure place and marked for </a:t>
            </a:r>
          </a:p>
          <a:p>
            <a:pPr marL="266700" lvl="0" indent="0"/>
            <a:r>
              <a:rPr lang="en-GB" dirty="0"/>
              <a:t>storage for 72 hours. Waste should be stored safely and securely </a:t>
            </a:r>
          </a:p>
          <a:p>
            <a:pPr marL="266700" lvl="0" indent="0"/>
            <a:r>
              <a:rPr lang="en-GB" dirty="0"/>
              <a:t>kept away from children</a:t>
            </a:r>
          </a:p>
          <a:p>
            <a:pPr marL="266700" lvl="0" indent="-266700">
              <a:buFont typeface="Arial" panose="020B0604020202020204" pitchFamily="34" charset="0"/>
              <a:buChar char="•"/>
            </a:pPr>
            <a:r>
              <a:rPr lang="en-GB" dirty="0"/>
              <a:t>You should not put your waste in communal waste areas until the waste has </a:t>
            </a:r>
          </a:p>
          <a:p>
            <a:pPr marL="0" lvl="0" indent="0"/>
            <a:r>
              <a:rPr lang="en-GB" dirty="0"/>
              <a:t>     been stored for at least 72 hours. Storing for 72 hours saves unnecessary </a:t>
            </a:r>
          </a:p>
          <a:p>
            <a:pPr marL="0" lvl="0" indent="0"/>
            <a:r>
              <a:rPr lang="en-GB" dirty="0"/>
              <a:t>     waste movements and minimises the risk to waste operatives</a:t>
            </a:r>
            <a:endParaRPr lang="en-GB" b="1" dirty="0"/>
          </a:p>
          <a:p>
            <a:pPr marL="285750" indent="-285750">
              <a:buFont typeface="Arial" panose="020B0604020202020204" pitchFamily="34" charset="0"/>
              <a:buChar char="•"/>
            </a:pPr>
            <a:endParaRPr lang="en-GB" dirty="0"/>
          </a:p>
          <a:p>
            <a:pPr lvl="0"/>
            <a:endParaRPr lang="en-US" b="1" dirty="0">
              <a:latin typeface="Arial" pitchFamily="84" charset="0"/>
            </a:endParaRPr>
          </a:p>
          <a:p>
            <a:pPr lvl="0"/>
            <a:endParaRPr lang="en-US" dirty="0">
              <a:solidFill>
                <a:srgbClr val="FF0000"/>
              </a:solidFill>
              <a:latin typeface="Arial" pitchFamily="84" charset="0"/>
            </a:endParaRPr>
          </a:p>
          <a:p>
            <a:pPr lvl="0"/>
            <a:endParaRPr lang="en-US"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25</a:t>
            </a:fld>
            <a:endParaRPr lang="en-US" dirty="0"/>
          </a:p>
        </p:txBody>
      </p:sp>
      <p:sp>
        <p:nvSpPr>
          <p:cNvPr id="5" name="Footer Placeholder 4"/>
          <p:cNvSpPr>
            <a:spLocks noGrp="1"/>
          </p:cNvSpPr>
          <p:nvPr>
            <p:ph type="ftr" sz="quarter" idx="11"/>
          </p:nvPr>
        </p:nvSpPr>
        <p:spPr/>
        <p:txBody>
          <a:bodyPr/>
          <a:lstStyle/>
          <a:p>
            <a:pPr>
              <a:defRPr/>
            </a:pPr>
            <a:r>
              <a:rPr lang="en-US" dirty="0"/>
              <a:t>COVID-19 Educational Settings</a:t>
            </a:r>
          </a:p>
        </p:txBody>
      </p:sp>
      <p:pic>
        <p:nvPicPr>
          <p:cNvPr id="6" name="Picture 5">
            <a:extLst>
              <a:ext uri="{FF2B5EF4-FFF2-40B4-BE49-F238E27FC236}">
                <a16:creationId xmlns:a16="http://schemas.microsoft.com/office/drawing/2014/main" id="{07B93D3B-955C-4A86-B3DB-1513F085E2E0}"/>
              </a:ext>
            </a:extLst>
          </p:cNvPr>
          <p:cNvPicPr>
            <a:picLocks noChangeAspect="1"/>
          </p:cNvPicPr>
          <p:nvPr/>
        </p:nvPicPr>
        <p:blipFill>
          <a:blip r:embed="rId2"/>
          <a:stretch>
            <a:fillRect/>
          </a:stretch>
        </p:blipFill>
        <p:spPr>
          <a:xfrm>
            <a:off x="7781137" y="1707654"/>
            <a:ext cx="1362863" cy="1927362"/>
          </a:xfrm>
          <a:prstGeom prst="rect">
            <a:avLst/>
          </a:prstGeom>
        </p:spPr>
      </p:pic>
    </p:spTree>
    <p:extLst>
      <p:ext uri="{BB962C8B-B14F-4D97-AF65-F5344CB8AC3E}">
        <p14:creationId xmlns:p14="http://schemas.microsoft.com/office/powerpoint/2010/main" val="2305057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F29E24E-7F8C-4E6E-AEB3-58CAFC95A4F2}"/>
              </a:ext>
            </a:extLst>
          </p:cNvPr>
          <p:cNvSpPr>
            <a:spLocks noGrp="1"/>
          </p:cNvSpPr>
          <p:nvPr>
            <p:ph type="ctrTitle"/>
          </p:nvPr>
        </p:nvSpPr>
        <p:spPr/>
        <p:txBody>
          <a:bodyPr/>
          <a:lstStyle/>
          <a:p>
            <a:r>
              <a:rPr lang="en-GB" dirty="0"/>
              <a:t>1. Recap of infection prevention</a:t>
            </a:r>
          </a:p>
        </p:txBody>
      </p:sp>
      <p:sp>
        <p:nvSpPr>
          <p:cNvPr id="4" name="Slide Number Placeholder 3">
            <a:extLst>
              <a:ext uri="{FF2B5EF4-FFF2-40B4-BE49-F238E27FC236}">
                <a16:creationId xmlns:a16="http://schemas.microsoft.com/office/drawing/2014/main" id="{45F13E9D-BFA6-4823-94C2-C2BBD21D1172}"/>
              </a:ext>
            </a:extLst>
          </p:cNvPr>
          <p:cNvSpPr>
            <a:spLocks noGrp="1"/>
          </p:cNvSpPr>
          <p:nvPr>
            <p:ph type="sldNum" sz="quarter" idx="4294967295"/>
          </p:nvPr>
        </p:nvSpPr>
        <p:spPr>
          <a:xfrm>
            <a:off x="0" y="4732338"/>
            <a:ext cx="9144000" cy="411162"/>
          </a:xfrm>
        </p:spPr>
        <p:txBody>
          <a:bodyPr/>
          <a:lstStyle/>
          <a:p>
            <a:pPr marL="531813">
              <a:defRPr/>
            </a:pPr>
            <a:r>
              <a:rPr lang="en-US" dirty="0"/>
              <a:t>  </a:t>
            </a:r>
            <a:fld id="{2565FA6D-D4C8-4C4C-AC4B-3269734D34D8}" type="slidenum">
              <a:rPr lang="en-US" smtClean="0"/>
              <a:pPr marL="531813">
                <a:defRPr/>
              </a:pPr>
              <a:t>3</a:t>
            </a:fld>
            <a:endParaRPr lang="en-US" dirty="0"/>
          </a:p>
        </p:txBody>
      </p:sp>
      <p:sp>
        <p:nvSpPr>
          <p:cNvPr id="5" name="Footer Placeholder 4">
            <a:extLst>
              <a:ext uri="{FF2B5EF4-FFF2-40B4-BE49-F238E27FC236}">
                <a16:creationId xmlns:a16="http://schemas.microsoft.com/office/drawing/2014/main" id="{1FDDE734-FE3F-4404-A5A5-F4856270D8E8}"/>
              </a:ext>
            </a:extLst>
          </p:cNvPr>
          <p:cNvSpPr>
            <a:spLocks noGrp="1"/>
          </p:cNvSpPr>
          <p:nvPr>
            <p:ph type="ftr" sz="quarter" idx="4294967295"/>
          </p:nvPr>
        </p:nvSpPr>
        <p:spPr>
          <a:xfrm>
            <a:off x="1079500" y="4732338"/>
            <a:ext cx="8064500" cy="411162"/>
          </a:xfrm>
        </p:spPr>
        <p:txBody>
          <a:bodyPr/>
          <a:lstStyle/>
          <a:p>
            <a:pPr>
              <a:defRPr/>
            </a:pPr>
            <a:r>
              <a:rPr lang="en-US" dirty="0"/>
              <a:t>COVID-19 Educational Settings</a:t>
            </a:r>
          </a:p>
        </p:txBody>
      </p:sp>
    </p:spTree>
    <p:extLst>
      <p:ext uri="{BB962C8B-B14F-4D97-AF65-F5344CB8AC3E}">
        <p14:creationId xmlns:p14="http://schemas.microsoft.com/office/powerpoint/2010/main" val="168409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1"/>
          <p:cNvPicPr>
            <a:picLocks noChangeAspect="1"/>
          </p:cNvPicPr>
          <p:nvPr/>
        </p:nvPicPr>
        <p:blipFill>
          <a:blip r:embed="rId2" cstate="print"/>
          <a:stretch>
            <a:fillRect/>
          </a:stretch>
        </p:blipFill>
        <p:spPr>
          <a:xfrm>
            <a:off x="0" y="0"/>
            <a:ext cx="9144000" cy="5143500"/>
          </a:xfrm>
          <a:prstGeom prst="rect">
            <a:avLst/>
          </a:prstGeom>
        </p:spPr>
      </p:pic>
    </p:spTree>
    <p:extLst>
      <p:ext uri="{BB962C8B-B14F-4D97-AF65-F5344CB8AC3E}">
        <p14:creationId xmlns:p14="http://schemas.microsoft.com/office/powerpoint/2010/main" val="75538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64AD1-A8D6-4748-ADFD-D2B99C425E00}"/>
              </a:ext>
            </a:extLst>
          </p:cNvPr>
          <p:cNvSpPr>
            <a:spLocks noGrp="1"/>
          </p:cNvSpPr>
          <p:nvPr>
            <p:ph type="title"/>
          </p:nvPr>
        </p:nvSpPr>
        <p:spPr/>
        <p:txBody>
          <a:bodyPr/>
          <a:lstStyle/>
          <a:p>
            <a:r>
              <a:rPr lang="en-GB" dirty="0"/>
              <a:t>Droplet transmission routes</a:t>
            </a:r>
          </a:p>
        </p:txBody>
      </p:sp>
      <p:pic>
        <p:nvPicPr>
          <p:cNvPr id="6" name="Content Placeholder 5">
            <a:extLst>
              <a:ext uri="{FF2B5EF4-FFF2-40B4-BE49-F238E27FC236}">
                <a16:creationId xmlns:a16="http://schemas.microsoft.com/office/drawing/2014/main" id="{F1D8BF76-9538-4BAD-A086-A3622C4DAADD}"/>
              </a:ext>
            </a:extLst>
          </p:cNvPr>
          <p:cNvPicPr>
            <a:picLocks noGrp="1" noChangeAspect="1"/>
          </p:cNvPicPr>
          <p:nvPr>
            <p:ph idx="1"/>
          </p:nvPr>
        </p:nvPicPr>
        <p:blipFill>
          <a:blip r:embed="rId3"/>
          <a:stretch>
            <a:fillRect/>
          </a:stretch>
        </p:blipFill>
        <p:spPr>
          <a:xfrm>
            <a:off x="1978635" y="1058863"/>
            <a:ext cx="5186731" cy="3556000"/>
          </a:xfrm>
          <a:prstGeom prst="rect">
            <a:avLst/>
          </a:prstGeom>
        </p:spPr>
      </p:pic>
      <p:sp>
        <p:nvSpPr>
          <p:cNvPr id="4" name="Slide Number Placeholder 3">
            <a:extLst>
              <a:ext uri="{FF2B5EF4-FFF2-40B4-BE49-F238E27FC236}">
                <a16:creationId xmlns:a16="http://schemas.microsoft.com/office/drawing/2014/main" id="{A0B3D65B-0346-43ED-99AC-20E103AA8004}"/>
              </a:ext>
            </a:extLst>
          </p:cNvPr>
          <p:cNvSpPr>
            <a:spLocks noGrp="1"/>
          </p:cNvSpPr>
          <p:nvPr>
            <p:ph type="sldNum" sz="quarter" idx="10"/>
          </p:nvPr>
        </p:nvSpPr>
        <p:spPr/>
        <p:txBody>
          <a:bodyPr/>
          <a:lstStyle/>
          <a:p>
            <a:pPr marL="531813">
              <a:defRPr/>
            </a:pPr>
            <a:r>
              <a:rPr lang="en-US"/>
              <a:t>  </a:t>
            </a:r>
            <a:fld id="{2565FA6D-D4C8-4C4C-AC4B-3269734D34D8}" type="slidenum">
              <a:rPr lang="en-US" smtClean="0"/>
              <a:pPr marL="531813">
                <a:defRPr/>
              </a:pPr>
              <a:t>5</a:t>
            </a:fld>
            <a:endParaRPr lang="en-US" dirty="0"/>
          </a:p>
        </p:txBody>
      </p:sp>
      <p:sp>
        <p:nvSpPr>
          <p:cNvPr id="5" name="Footer Placeholder 4">
            <a:extLst>
              <a:ext uri="{FF2B5EF4-FFF2-40B4-BE49-F238E27FC236}">
                <a16:creationId xmlns:a16="http://schemas.microsoft.com/office/drawing/2014/main" id="{9DD20082-7AE8-4444-B5F8-DF346CF229D3}"/>
              </a:ext>
            </a:extLst>
          </p:cNvPr>
          <p:cNvSpPr>
            <a:spLocks noGrp="1"/>
          </p:cNvSpPr>
          <p:nvPr>
            <p:ph type="ftr" sz="quarter" idx="11"/>
          </p:nvPr>
        </p:nvSpPr>
        <p:spPr/>
        <p:txBody>
          <a:bodyPr/>
          <a:lstStyle/>
          <a:p>
            <a:pPr>
              <a:defRPr/>
            </a:pPr>
            <a:r>
              <a:rPr lang="en-US"/>
              <a:t>COVID-19 Educational Settings</a:t>
            </a:r>
            <a:endParaRPr lang="en-US" dirty="0"/>
          </a:p>
        </p:txBody>
      </p:sp>
    </p:spTree>
    <p:extLst>
      <p:ext uri="{BB962C8B-B14F-4D97-AF65-F5344CB8AC3E}">
        <p14:creationId xmlns:p14="http://schemas.microsoft.com/office/powerpoint/2010/main" val="3940792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9C3A3-F4E8-4682-9918-2FEF5F12F254}"/>
              </a:ext>
            </a:extLst>
          </p:cNvPr>
          <p:cNvSpPr>
            <a:spLocks noGrp="1"/>
          </p:cNvSpPr>
          <p:nvPr>
            <p:ph type="title"/>
          </p:nvPr>
        </p:nvSpPr>
        <p:spPr>
          <a:xfrm>
            <a:off x="130905" y="116048"/>
            <a:ext cx="1944702" cy="1656108"/>
          </a:xfrm>
        </p:spPr>
        <p:txBody>
          <a:bodyPr>
            <a:normAutofit/>
          </a:bodyPr>
          <a:lstStyle/>
          <a:p>
            <a:r>
              <a:rPr lang="en-GB" dirty="0"/>
              <a:t>Five key principles</a:t>
            </a:r>
          </a:p>
        </p:txBody>
      </p:sp>
      <p:pic>
        <p:nvPicPr>
          <p:cNvPr id="5" name="Content Placeholder 4">
            <a:extLst>
              <a:ext uri="{FF2B5EF4-FFF2-40B4-BE49-F238E27FC236}">
                <a16:creationId xmlns:a16="http://schemas.microsoft.com/office/drawing/2014/main" id="{75508E91-0FAB-435B-A656-718A12A0F3C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787135" y="304792"/>
            <a:ext cx="4350818" cy="5198858"/>
          </a:xfrm>
        </p:spPr>
      </p:pic>
      <p:sp>
        <p:nvSpPr>
          <p:cNvPr id="7" name="TextBox 6">
            <a:extLst>
              <a:ext uri="{FF2B5EF4-FFF2-40B4-BE49-F238E27FC236}">
                <a16:creationId xmlns:a16="http://schemas.microsoft.com/office/drawing/2014/main" id="{153D487B-6C5A-4F1F-B14A-2290C0816477}"/>
              </a:ext>
            </a:extLst>
          </p:cNvPr>
          <p:cNvSpPr txBox="1"/>
          <p:nvPr/>
        </p:nvSpPr>
        <p:spPr>
          <a:xfrm>
            <a:off x="1895289" y="1027960"/>
            <a:ext cx="2641685" cy="738664"/>
          </a:xfrm>
          <a:prstGeom prst="rect">
            <a:avLst/>
          </a:prstGeom>
          <a:solidFill>
            <a:srgbClr val="FFC000"/>
          </a:solidFill>
        </p:spPr>
        <p:style>
          <a:lnRef idx="3">
            <a:schemeClr val="lt1"/>
          </a:lnRef>
          <a:fillRef idx="1">
            <a:schemeClr val="accent2"/>
          </a:fillRef>
          <a:effectRef idx="1">
            <a:schemeClr val="accent2"/>
          </a:effectRef>
          <a:fontRef idx="minor">
            <a:schemeClr val="lt1"/>
          </a:fontRef>
        </p:style>
        <p:txBody>
          <a:bodyPr wrap="none" rtlCol="0">
            <a:spAutoFit/>
          </a:bodyPr>
          <a:lstStyle/>
          <a:p>
            <a:r>
              <a:rPr lang="en-GB" sz="2100" dirty="0"/>
              <a:t>2. Wash your hands!</a:t>
            </a:r>
          </a:p>
          <a:p>
            <a:r>
              <a:rPr lang="en-GB" sz="2100" dirty="0"/>
              <a:t>Catch your coughs!</a:t>
            </a:r>
          </a:p>
        </p:txBody>
      </p:sp>
      <p:sp>
        <p:nvSpPr>
          <p:cNvPr id="8" name="TextBox 7">
            <a:extLst>
              <a:ext uri="{FF2B5EF4-FFF2-40B4-BE49-F238E27FC236}">
                <a16:creationId xmlns:a16="http://schemas.microsoft.com/office/drawing/2014/main" id="{76586A09-5940-4FFF-81C4-667C4EDE229C}"/>
              </a:ext>
            </a:extLst>
          </p:cNvPr>
          <p:cNvSpPr txBox="1"/>
          <p:nvPr/>
        </p:nvSpPr>
        <p:spPr>
          <a:xfrm>
            <a:off x="4092784" y="304791"/>
            <a:ext cx="2569934" cy="369332"/>
          </a:xfrm>
          <a:prstGeom prst="rect">
            <a:avLst/>
          </a:prstGeom>
          <a:solidFill>
            <a:srgbClr val="00B050"/>
          </a:solidFill>
        </p:spPr>
        <p:style>
          <a:lnRef idx="2">
            <a:schemeClr val="accent4">
              <a:shade val="50000"/>
            </a:schemeClr>
          </a:lnRef>
          <a:fillRef idx="1">
            <a:schemeClr val="accent4"/>
          </a:fillRef>
          <a:effectRef idx="0">
            <a:schemeClr val="accent4"/>
          </a:effectRef>
          <a:fontRef idx="minor">
            <a:schemeClr val="lt1"/>
          </a:fontRef>
        </p:style>
        <p:txBody>
          <a:bodyPr wrap="none" rtlCol="0">
            <a:spAutoFit/>
          </a:bodyPr>
          <a:lstStyle/>
          <a:p>
            <a:r>
              <a:rPr lang="en-GB" sz="1800" dirty="0"/>
              <a:t>3. Clean! Clean! Clean!</a:t>
            </a:r>
          </a:p>
        </p:txBody>
      </p:sp>
      <p:sp>
        <p:nvSpPr>
          <p:cNvPr id="9" name="TextBox 8">
            <a:extLst>
              <a:ext uri="{FF2B5EF4-FFF2-40B4-BE49-F238E27FC236}">
                <a16:creationId xmlns:a16="http://schemas.microsoft.com/office/drawing/2014/main" id="{2F8156FC-B94F-43A2-9DF0-D1B8A8CB0F34}"/>
              </a:ext>
            </a:extLst>
          </p:cNvPr>
          <p:cNvSpPr txBox="1"/>
          <p:nvPr/>
        </p:nvSpPr>
        <p:spPr>
          <a:xfrm>
            <a:off x="1517106" y="2794415"/>
            <a:ext cx="2351926" cy="646331"/>
          </a:xfrm>
          <a:prstGeom prst="rect">
            <a:avLst/>
          </a:prstGeo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wrap="none" rtlCol="0">
            <a:spAutoFit/>
          </a:bodyPr>
          <a:lstStyle/>
          <a:p>
            <a:pPr marL="342900" indent="-342900">
              <a:buAutoNum type="arabicPeriod"/>
            </a:pPr>
            <a:r>
              <a:rPr lang="en-GB" sz="1800" dirty="0"/>
              <a:t>Stay at home if ill </a:t>
            </a:r>
          </a:p>
          <a:p>
            <a:r>
              <a:rPr lang="en-GB" sz="1800" dirty="0"/>
              <a:t>or a contact</a:t>
            </a:r>
          </a:p>
        </p:txBody>
      </p:sp>
      <p:sp>
        <p:nvSpPr>
          <p:cNvPr id="11" name="TextBox 10">
            <a:extLst>
              <a:ext uri="{FF2B5EF4-FFF2-40B4-BE49-F238E27FC236}">
                <a16:creationId xmlns:a16="http://schemas.microsoft.com/office/drawing/2014/main" id="{CA0C8792-DE6C-42E9-97C8-8CD3A2B134B0}"/>
              </a:ext>
            </a:extLst>
          </p:cNvPr>
          <p:cNvSpPr txBox="1"/>
          <p:nvPr/>
        </p:nvSpPr>
        <p:spPr>
          <a:xfrm>
            <a:off x="6037486" y="919030"/>
            <a:ext cx="2264081" cy="92333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800" dirty="0"/>
              <a:t>4. </a:t>
            </a:r>
            <a:r>
              <a:rPr lang="en-GB" sz="1800"/>
              <a:t>Reduce mixing and </a:t>
            </a:r>
            <a:r>
              <a:rPr lang="en-GB" sz="1800" dirty="0"/>
              <a:t>maximise distancing</a:t>
            </a:r>
          </a:p>
        </p:txBody>
      </p:sp>
      <p:sp>
        <p:nvSpPr>
          <p:cNvPr id="12" name="TextBox 11">
            <a:extLst>
              <a:ext uri="{FF2B5EF4-FFF2-40B4-BE49-F238E27FC236}">
                <a16:creationId xmlns:a16="http://schemas.microsoft.com/office/drawing/2014/main" id="{99CA3AD1-2724-4B7C-9CD4-3549D06158CE}"/>
              </a:ext>
            </a:extLst>
          </p:cNvPr>
          <p:cNvSpPr txBox="1"/>
          <p:nvPr/>
        </p:nvSpPr>
        <p:spPr>
          <a:xfrm>
            <a:off x="6666680" y="2171167"/>
            <a:ext cx="1774845" cy="646331"/>
          </a:xfrm>
          <a:prstGeom prst="rect">
            <a:avLst/>
          </a:prstGeom>
          <a:solidFill>
            <a:srgbClr val="7030A0"/>
          </a:solidFill>
        </p:spPr>
        <p:style>
          <a:lnRef idx="2">
            <a:schemeClr val="accent5">
              <a:shade val="50000"/>
            </a:schemeClr>
          </a:lnRef>
          <a:fillRef idx="1">
            <a:schemeClr val="accent5"/>
          </a:fillRef>
          <a:effectRef idx="0">
            <a:schemeClr val="accent5"/>
          </a:effectRef>
          <a:fontRef idx="minor">
            <a:schemeClr val="lt1"/>
          </a:fontRef>
        </p:style>
        <p:txBody>
          <a:bodyPr wrap="none" rtlCol="0">
            <a:spAutoFit/>
          </a:bodyPr>
          <a:lstStyle/>
          <a:p>
            <a:r>
              <a:rPr lang="en-GB" sz="1800" dirty="0"/>
              <a:t>5. Engage with </a:t>
            </a:r>
          </a:p>
          <a:p>
            <a:r>
              <a:rPr lang="en-GB" sz="1800" dirty="0"/>
              <a:t>Test and Trace </a:t>
            </a:r>
          </a:p>
        </p:txBody>
      </p:sp>
      <p:sp>
        <p:nvSpPr>
          <p:cNvPr id="13" name="TextBox 12">
            <a:extLst>
              <a:ext uri="{FF2B5EF4-FFF2-40B4-BE49-F238E27FC236}">
                <a16:creationId xmlns:a16="http://schemas.microsoft.com/office/drawing/2014/main" id="{5FF60066-733A-4D11-96E8-B2D38F136AFE}"/>
              </a:ext>
            </a:extLst>
          </p:cNvPr>
          <p:cNvSpPr txBox="1"/>
          <p:nvPr/>
        </p:nvSpPr>
        <p:spPr>
          <a:xfrm>
            <a:off x="3603567" y="3808972"/>
            <a:ext cx="3684616" cy="1200329"/>
          </a:xfrm>
          <a:prstGeom prst="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GB" sz="1800" b="1" dirty="0"/>
              <a:t>All of these measures help to prevent the spread of infection and will therefore protect staff and children</a:t>
            </a:r>
          </a:p>
        </p:txBody>
      </p:sp>
    </p:spTree>
    <p:extLst>
      <p:ext uri="{BB962C8B-B14F-4D97-AF65-F5344CB8AC3E}">
        <p14:creationId xmlns:p14="http://schemas.microsoft.com/office/powerpoint/2010/main" val="84995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animBg="1"/>
      <p:bldP spid="12" grpId="0" animBg="1"/>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4C6A7-9E24-4575-AD0A-7AD98831675F}"/>
              </a:ext>
            </a:extLst>
          </p:cNvPr>
          <p:cNvSpPr>
            <a:spLocks noGrp="1"/>
          </p:cNvSpPr>
          <p:nvPr>
            <p:ph type="title"/>
          </p:nvPr>
        </p:nvSpPr>
        <p:spPr>
          <a:xfrm>
            <a:off x="107504" y="42583"/>
            <a:ext cx="8028000" cy="486054"/>
          </a:xfrm>
        </p:spPr>
        <p:txBody>
          <a:bodyPr/>
          <a:lstStyle/>
          <a:p>
            <a:r>
              <a:rPr lang="en-GB" dirty="0"/>
              <a:t>Principles</a:t>
            </a:r>
          </a:p>
        </p:txBody>
      </p:sp>
      <p:graphicFrame>
        <p:nvGraphicFramePr>
          <p:cNvPr id="8" name="Content Placeholder 7">
            <a:extLst>
              <a:ext uri="{FF2B5EF4-FFF2-40B4-BE49-F238E27FC236}">
                <a16:creationId xmlns:a16="http://schemas.microsoft.com/office/drawing/2014/main" id="{DDFF0DB5-4CFA-4CDE-920A-56363DCBB467}"/>
              </a:ext>
            </a:extLst>
          </p:cNvPr>
          <p:cNvGraphicFramePr>
            <a:graphicFrameLocks noGrp="1"/>
          </p:cNvGraphicFramePr>
          <p:nvPr>
            <p:ph idx="1"/>
            <p:extLst>
              <p:ext uri="{D42A27DB-BD31-4B8C-83A1-F6EECF244321}">
                <p14:modId xmlns:p14="http://schemas.microsoft.com/office/powerpoint/2010/main" val="2161382296"/>
              </p:ext>
            </p:extLst>
          </p:nvPr>
        </p:nvGraphicFramePr>
        <p:xfrm>
          <a:off x="557213" y="627534"/>
          <a:ext cx="7903219" cy="3987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6D661762-2B2D-4A37-ACE2-AB8139A6D300}"/>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7</a:t>
            </a:fld>
            <a:endParaRPr lang="en-US" dirty="0"/>
          </a:p>
        </p:txBody>
      </p:sp>
      <p:sp>
        <p:nvSpPr>
          <p:cNvPr id="5" name="Footer Placeholder 4">
            <a:extLst>
              <a:ext uri="{FF2B5EF4-FFF2-40B4-BE49-F238E27FC236}">
                <a16:creationId xmlns:a16="http://schemas.microsoft.com/office/drawing/2014/main" id="{175B37A6-6681-4252-926A-6613BC08B5C2}"/>
              </a:ext>
            </a:extLst>
          </p:cNvPr>
          <p:cNvSpPr>
            <a:spLocks noGrp="1"/>
          </p:cNvSpPr>
          <p:nvPr>
            <p:ph type="ftr" sz="quarter" idx="11"/>
          </p:nvPr>
        </p:nvSpPr>
        <p:spPr/>
        <p:txBody>
          <a:bodyPr/>
          <a:lstStyle/>
          <a:p>
            <a:pPr>
              <a:defRPr/>
            </a:pPr>
            <a:r>
              <a:rPr lang="en-US" dirty="0"/>
              <a:t>COVID-19 Educational Settings</a:t>
            </a:r>
          </a:p>
        </p:txBody>
      </p:sp>
    </p:spTree>
    <p:extLst>
      <p:ext uri="{BB962C8B-B14F-4D97-AF65-F5344CB8AC3E}">
        <p14:creationId xmlns:p14="http://schemas.microsoft.com/office/powerpoint/2010/main" val="395449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C5EE8-DFED-4A50-BC7F-FA1371EBCC55}"/>
              </a:ext>
            </a:extLst>
          </p:cNvPr>
          <p:cNvSpPr>
            <a:spLocks noGrp="1"/>
          </p:cNvSpPr>
          <p:nvPr>
            <p:ph type="title"/>
          </p:nvPr>
        </p:nvSpPr>
        <p:spPr>
          <a:xfrm>
            <a:off x="2699792" y="-11151"/>
            <a:ext cx="8028000" cy="486054"/>
          </a:xfrm>
        </p:spPr>
        <p:txBody>
          <a:bodyPr/>
          <a:lstStyle/>
          <a:p>
            <a:r>
              <a:rPr lang="en-GB" sz="2800" dirty="0"/>
              <a:t>A few definitions!</a:t>
            </a:r>
          </a:p>
        </p:txBody>
      </p:sp>
      <p:sp>
        <p:nvSpPr>
          <p:cNvPr id="3" name="Content Placeholder 2">
            <a:extLst>
              <a:ext uri="{FF2B5EF4-FFF2-40B4-BE49-F238E27FC236}">
                <a16:creationId xmlns:a16="http://schemas.microsoft.com/office/drawing/2014/main" id="{5EC92164-4A7D-407D-80F1-EFFF97775FAC}"/>
              </a:ext>
            </a:extLst>
          </p:cNvPr>
          <p:cNvSpPr>
            <a:spLocks noGrp="1"/>
          </p:cNvSpPr>
          <p:nvPr>
            <p:ph idx="1"/>
          </p:nvPr>
        </p:nvSpPr>
        <p:spPr>
          <a:xfrm>
            <a:off x="122103" y="555526"/>
            <a:ext cx="8842386" cy="4535036"/>
          </a:xfrm>
        </p:spPr>
        <p:txBody>
          <a:bodyPr/>
          <a:lstStyle/>
          <a:p>
            <a:r>
              <a:rPr lang="en-GB" b="1" dirty="0">
                <a:solidFill>
                  <a:srgbClr val="FF0000"/>
                </a:solidFill>
              </a:rPr>
              <a:t>Case (possible vs confirmed case)</a:t>
            </a:r>
          </a:p>
          <a:p>
            <a:r>
              <a:rPr lang="en-US" sz="1600" dirty="0"/>
              <a:t>COVID-19 Case Definition: (as of 18/05/20)• A high temperature• A new, continuous cough• </a:t>
            </a:r>
          </a:p>
          <a:p>
            <a:r>
              <a:rPr lang="en-US" sz="1600" dirty="0"/>
              <a:t>A loss of, or change to, your sense of smell or taste</a:t>
            </a:r>
            <a:endParaRPr lang="en-GB" sz="1600" dirty="0"/>
          </a:p>
          <a:p>
            <a:r>
              <a:rPr lang="en-GB" b="1" dirty="0">
                <a:solidFill>
                  <a:srgbClr val="FF0000"/>
                </a:solidFill>
              </a:rPr>
              <a:t>Contact </a:t>
            </a:r>
          </a:p>
          <a:p>
            <a:r>
              <a:rPr lang="en-GB" sz="1600" b="1" dirty="0"/>
              <a:t>1. Direct close contacts:</a:t>
            </a:r>
            <a:r>
              <a:rPr lang="en-GB" sz="1600" dirty="0"/>
              <a:t> Face to face contact with a case for any length of time within 1m </a:t>
            </a:r>
          </a:p>
          <a:p>
            <a:r>
              <a:rPr lang="en-GB" sz="1600" dirty="0"/>
              <a:t>eg being coughed on, a face to face conversation, unprotected physical contact (skin to skin) </a:t>
            </a:r>
          </a:p>
          <a:p>
            <a:r>
              <a:rPr lang="en-GB" sz="1600" dirty="0"/>
              <a:t>This includes exposure within 1 metre for 1 minute or longer</a:t>
            </a:r>
          </a:p>
          <a:p>
            <a:r>
              <a:rPr lang="en-GB" sz="1600" b="1" dirty="0"/>
              <a:t>2. Proximity contacts:</a:t>
            </a:r>
            <a:r>
              <a:rPr lang="en-GB" sz="1600" dirty="0"/>
              <a:t> Extended close contact (within 2m for more than 15 minutes) with a case</a:t>
            </a:r>
          </a:p>
          <a:p>
            <a:r>
              <a:rPr lang="en-GB" sz="1600" b="1" dirty="0"/>
              <a:t>3. Travelled in a small vehicle with a case</a:t>
            </a:r>
          </a:p>
          <a:p>
            <a:r>
              <a:rPr lang="en-GB" sz="1600" b="1" dirty="0"/>
              <a:t>Household of CONTACTS do not need to isolate</a:t>
            </a:r>
            <a:endParaRPr lang="en-GB" b="1" dirty="0"/>
          </a:p>
          <a:p>
            <a:r>
              <a:rPr lang="en-GB" b="1" dirty="0">
                <a:solidFill>
                  <a:srgbClr val="FF0000"/>
                </a:solidFill>
              </a:rPr>
              <a:t>Outbreak</a:t>
            </a:r>
          </a:p>
          <a:p>
            <a:r>
              <a:rPr lang="en-GB" sz="1600" b="1" dirty="0">
                <a:solidFill>
                  <a:srgbClr val="FF0000"/>
                </a:solidFill>
              </a:rPr>
              <a:t> </a:t>
            </a:r>
            <a:r>
              <a:rPr lang="en-US" sz="1600" dirty="0"/>
              <a:t>2 or more CONFIRMED cases in the same group or class </a:t>
            </a:r>
          </a:p>
          <a:p>
            <a:r>
              <a:rPr lang="en-US" b="1" dirty="0">
                <a:solidFill>
                  <a:srgbClr val="FF0000"/>
                </a:solidFill>
              </a:rPr>
              <a:t>Cluster</a:t>
            </a:r>
          </a:p>
          <a:p>
            <a:r>
              <a:rPr lang="en-GB" sz="1600" dirty="0"/>
              <a:t>2 or more confirmed cases among students or staff in the same setting within 14 days</a:t>
            </a:r>
          </a:p>
        </p:txBody>
      </p:sp>
    </p:spTree>
    <p:extLst>
      <p:ext uri="{BB962C8B-B14F-4D97-AF65-F5344CB8AC3E}">
        <p14:creationId xmlns:p14="http://schemas.microsoft.com/office/powerpoint/2010/main" val="1378174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80A13-4452-43DA-9A68-B7D550F74115}"/>
              </a:ext>
            </a:extLst>
          </p:cNvPr>
          <p:cNvSpPr>
            <a:spLocks noGrp="1"/>
          </p:cNvSpPr>
          <p:nvPr>
            <p:ph type="title"/>
          </p:nvPr>
        </p:nvSpPr>
        <p:spPr>
          <a:xfrm>
            <a:off x="557213" y="273377"/>
            <a:ext cx="8028000" cy="486054"/>
          </a:xfrm>
        </p:spPr>
        <p:txBody>
          <a:bodyPr/>
          <a:lstStyle/>
          <a:p>
            <a:r>
              <a:rPr lang="en-GB" dirty="0"/>
              <a:t>PPE</a:t>
            </a:r>
          </a:p>
        </p:txBody>
      </p:sp>
      <p:graphicFrame>
        <p:nvGraphicFramePr>
          <p:cNvPr id="7" name="Content Placeholder 6">
            <a:extLst>
              <a:ext uri="{FF2B5EF4-FFF2-40B4-BE49-F238E27FC236}">
                <a16:creationId xmlns:a16="http://schemas.microsoft.com/office/drawing/2014/main" id="{E0C80D82-8F3F-4946-908F-72EA4BA640DF}"/>
              </a:ext>
            </a:extLst>
          </p:cNvPr>
          <p:cNvGraphicFramePr>
            <a:graphicFrameLocks noGrp="1"/>
          </p:cNvGraphicFramePr>
          <p:nvPr>
            <p:ph idx="1"/>
            <p:extLst>
              <p:ext uri="{D42A27DB-BD31-4B8C-83A1-F6EECF244321}">
                <p14:modId xmlns:p14="http://schemas.microsoft.com/office/powerpoint/2010/main" val="2522105655"/>
              </p:ext>
            </p:extLst>
          </p:nvPr>
        </p:nvGraphicFramePr>
        <p:xfrm>
          <a:off x="539776" y="956052"/>
          <a:ext cx="8029575" cy="355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D10C784C-A757-43C2-BDB7-66BFFD41FADE}"/>
              </a:ext>
            </a:extLst>
          </p:cNvPr>
          <p:cNvSpPr>
            <a:spLocks noGrp="1"/>
          </p:cNvSpPr>
          <p:nvPr>
            <p:ph type="sldNum" sz="quarter" idx="10"/>
          </p:nvPr>
        </p:nvSpPr>
        <p:spPr/>
        <p:txBody>
          <a:bodyPr/>
          <a:lstStyle/>
          <a:p>
            <a:pPr marL="531813">
              <a:defRPr/>
            </a:pPr>
            <a:r>
              <a:rPr lang="en-US" dirty="0"/>
              <a:t>  </a:t>
            </a:r>
            <a:fld id="{2565FA6D-D4C8-4C4C-AC4B-3269734D34D8}" type="slidenum">
              <a:rPr lang="en-US" smtClean="0"/>
              <a:pPr marL="531813">
                <a:defRPr/>
              </a:pPr>
              <a:t>9</a:t>
            </a:fld>
            <a:endParaRPr lang="en-US" dirty="0"/>
          </a:p>
        </p:txBody>
      </p:sp>
      <p:sp>
        <p:nvSpPr>
          <p:cNvPr id="5" name="Footer Placeholder 4">
            <a:extLst>
              <a:ext uri="{FF2B5EF4-FFF2-40B4-BE49-F238E27FC236}">
                <a16:creationId xmlns:a16="http://schemas.microsoft.com/office/drawing/2014/main" id="{0AB210CF-3C02-4821-852F-4C39B4C00428}"/>
              </a:ext>
            </a:extLst>
          </p:cNvPr>
          <p:cNvSpPr>
            <a:spLocks noGrp="1"/>
          </p:cNvSpPr>
          <p:nvPr>
            <p:ph type="ftr" sz="quarter" idx="11"/>
          </p:nvPr>
        </p:nvSpPr>
        <p:spPr/>
        <p:txBody>
          <a:bodyPr/>
          <a:lstStyle/>
          <a:p>
            <a:pPr>
              <a:defRPr/>
            </a:pPr>
            <a:r>
              <a:rPr lang="en-US" dirty="0"/>
              <a:t>COVID-19 Educational Settings</a:t>
            </a:r>
          </a:p>
        </p:txBody>
      </p:sp>
      <p:sp>
        <p:nvSpPr>
          <p:cNvPr id="8" name="Rounded Rectangle 7"/>
          <p:cNvSpPr/>
          <p:nvPr/>
        </p:nvSpPr>
        <p:spPr>
          <a:xfrm>
            <a:off x="611560" y="1923678"/>
            <a:ext cx="1605915" cy="661193"/>
          </a:xfrm>
          <a:prstGeom prst="roundRect">
            <a:avLst>
              <a:gd name="adj" fmla="val 10000"/>
            </a:avLst>
          </a:prstGeom>
          <a:blipFill>
            <a:blip r:embed="rId8">
              <a:extLst>
                <a:ext uri="{28A0092B-C50C-407E-A947-70E740481C1C}">
                  <a14:useLocalDpi xmlns:a14="http://schemas.microsoft.com/office/drawing/2010/main" val="0"/>
                </a:ext>
              </a:extLst>
            </a:blip>
            <a:srcRect/>
            <a:stretch>
              <a:fillRect t="-31000" b="-31000"/>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pic>
        <p:nvPicPr>
          <p:cNvPr id="9" name="Picture 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11561" y="1934846"/>
            <a:ext cx="1605914" cy="636041"/>
          </a:xfrm>
          <a:prstGeom prst="rect">
            <a:avLst/>
          </a:prstGeom>
        </p:spPr>
      </p:pic>
    </p:spTree>
    <p:extLst>
      <p:ext uri="{BB962C8B-B14F-4D97-AF65-F5344CB8AC3E}">
        <p14:creationId xmlns:p14="http://schemas.microsoft.com/office/powerpoint/2010/main" val="3659115025"/>
      </p:ext>
    </p:extLst>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A3BD5-90C3-4BC2-94B6-F5B6FAEAFEE3}">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C9A860C3-64E6-4D2A-94B1-6B6AC446E3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2241</TotalTime>
  <Words>2116</Words>
  <Application>Microsoft Office PowerPoint</Application>
  <PresentationFormat>On-screen Show (16:9)</PresentationFormat>
  <Paragraphs>308</Paragraphs>
  <Slides>25</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Symbol</vt:lpstr>
      <vt:lpstr>Times New Roman</vt:lpstr>
      <vt:lpstr>Wingdings</vt:lpstr>
      <vt:lpstr>ヒラギノ角ゴ Pro W3</vt:lpstr>
      <vt:lpstr>Office Theme</vt:lpstr>
      <vt:lpstr>COVID-19 Educational and Childcare Settings </vt:lpstr>
      <vt:lpstr>What we will cover today</vt:lpstr>
      <vt:lpstr>1. Recap of infection prevention</vt:lpstr>
      <vt:lpstr>PowerPoint Presentation</vt:lpstr>
      <vt:lpstr>Droplet transmission routes</vt:lpstr>
      <vt:lpstr>Five key principles</vt:lpstr>
      <vt:lpstr>Principles</vt:lpstr>
      <vt:lpstr>A few definitions!</vt:lpstr>
      <vt:lpstr>PPE</vt:lpstr>
      <vt:lpstr>THINK! What is the impact of a confirmed COVID case in my setting?  </vt:lpstr>
      <vt:lpstr>When to call the HPT</vt:lpstr>
      <vt:lpstr>What if your possible case refuses to be tested???</vt:lpstr>
      <vt:lpstr>Add flu (and winter viruses) into the mix</vt:lpstr>
      <vt:lpstr>Scenario 1- what would you do?         …/1 </vt:lpstr>
      <vt:lpstr>Scenario 1 cont’d…    /2</vt:lpstr>
      <vt:lpstr>Scenario 2: An immediate family member (who lives in the same household) of a child who attends my setting, has a confirmed case of COVID. </vt:lpstr>
      <vt:lpstr>Contacts of contacts DO NOT  need to isolate</vt:lpstr>
      <vt:lpstr>Scenario 3</vt:lpstr>
      <vt:lpstr>Scenario 4 A child who attends after school club has tested positive – impact for all the bubbles of the other children who attend after school provision? </vt:lpstr>
      <vt:lpstr>Communications and media handling</vt:lpstr>
      <vt:lpstr>Resources</vt:lpstr>
      <vt:lpstr>Any questions? </vt:lpstr>
      <vt:lpstr>Extra information</vt:lpstr>
      <vt:lpstr>Laundry</vt:lpstr>
      <vt:lpstr>Waste</vt:lpstr>
    </vt:vector>
  </TitlesOfParts>
  <Company>Cabinet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Chaamala Klinger</cp:lastModifiedBy>
  <cp:revision>244</cp:revision>
  <dcterms:created xsi:type="dcterms:W3CDTF">2012-10-10T09:02:29Z</dcterms:created>
  <dcterms:modified xsi:type="dcterms:W3CDTF">2020-08-11T13:56:15Z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